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2"/>
  </p:notesMasterIdLst>
  <p:sldIdLst>
    <p:sldId id="256" r:id="rId2"/>
    <p:sldId id="257" r:id="rId3"/>
    <p:sldId id="268" r:id="rId4"/>
    <p:sldId id="304" r:id="rId5"/>
    <p:sldId id="306" r:id="rId6"/>
    <p:sldId id="336" r:id="rId7"/>
    <p:sldId id="330" r:id="rId8"/>
    <p:sldId id="258" r:id="rId9"/>
    <p:sldId id="305" r:id="rId10"/>
    <p:sldId id="311" r:id="rId11"/>
    <p:sldId id="329" r:id="rId12"/>
    <p:sldId id="260" r:id="rId13"/>
    <p:sldId id="307" r:id="rId14"/>
    <p:sldId id="259" r:id="rId15"/>
    <p:sldId id="320" r:id="rId16"/>
    <p:sldId id="319" r:id="rId17"/>
    <p:sldId id="308" r:id="rId18"/>
    <p:sldId id="322" r:id="rId19"/>
    <p:sldId id="321" r:id="rId20"/>
    <p:sldId id="318" r:id="rId21"/>
    <p:sldId id="261" r:id="rId22"/>
    <p:sldId id="262" r:id="rId23"/>
    <p:sldId id="337" r:id="rId24"/>
    <p:sldId id="323" r:id="rId25"/>
    <p:sldId id="324" r:id="rId26"/>
    <p:sldId id="325" r:id="rId27"/>
    <p:sldId id="338" r:id="rId28"/>
    <p:sldId id="326" r:id="rId29"/>
    <p:sldId id="291" r:id="rId30"/>
    <p:sldId id="313" r:id="rId31"/>
    <p:sldId id="314" r:id="rId32"/>
    <p:sldId id="316" r:id="rId33"/>
    <p:sldId id="327" r:id="rId34"/>
    <p:sldId id="328" r:id="rId35"/>
    <p:sldId id="331" r:id="rId36"/>
    <p:sldId id="312" r:id="rId37"/>
    <p:sldId id="335" r:id="rId38"/>
    <p:sldId id="332" r:id="rId39"/>
    <p:sldId id="333" r:id="rId40"/>
    <p:sldId id="334" r:id="rId4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6F4D"/>
    <a:srgbClr val="2A5572"/>
    <a:srgbClr val="EEEEEE"/>
    <a:srgbClr val="28547B"/>
    <a:srgbClr val="D9D9D9"/>
    <a:srgbClr val="EAEAEA"/>
    <a:srgbClr val="E2E2E2"/>
    <a:srgbClr val="2E75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Style moyen 1 - Accentuation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79941" autoAdjust="0"/>
  </p:normalViewPr>
  <p:slideViewPr>
    <p:cSldViewPr snapToGrid="0">
      <p:cViewPr varScale="1">
        <p:scale>
          <a:sx n="72" d="100"/>
          <a:sy n="72" d="100"/>
        </p:scale>
        <p:origin x="1254" y="6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KooPa\AppData\Local\Microsoft\Windows\INetCache\Content.Outlook\CFB8MP6A\Koop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KooPa\AppData\Local\Microsoft\Windows\INetCache\Content.Outlook\CFB8MP6A\Koopa.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fr-FR"/>
              <a:t>Combien de SDF ont également une activité salariée ?</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fr-FR"/>
        </a:p>
      </c:txPr>
    </c:title>
    <c:autoTitleDeleted val="0"/>
    <c:plotArea>
      <c:layout/>
      <c:pie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extLst>
              <c:ext xmlns:c16="http://schemas.microsoft.com/office/drawing/2014/chart" uri="{C3380CC4-5D6E-409C-BE32-E72D297353CC}">
                <c16:uniqueId val="{00000001-18FB-46F6-AC55-9425E53B7EC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extLst>
              <c:ext xmlns:c16="http://schemas.microsoft.com/office/drawing/2014/chart" uri="{C3380CC4-5D6E-409C-BE32-E72D297353CC}">
                <c16:uniqueId val="{00000003-18FB-46F6-AC55-9425E53B7EC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c:spPr>
            <c:extLst>
              <c:ext xmlns:c16="http://schemas.microsoft.com/office/drawing/2014/chart" uri="{C3380CC4-5D6E-409C-BE32-E72D297353CC}">
                <c16:uniqueId val="{00000005-18FB-46F6-AC55-9425E53B7EC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extLst>
              <c:ext xmlns:c16="http://schemas.microsoft.com/office/drawing/2014/chart" uri="{C3380CC4-5D6E-409C-BE32-E72D297353CC}">
                <c16:uniqueId val="{00000007-18FB-46F6-AC55-9425E53B7EC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c:spPr>
            <c:extLst>
              <c:ext xmlns:c16="http://schemas.microsoft.com/office/drawing/2014/chart" uri="{C3380CC4-5D6E-409C-BE32-E72D297353CC}">
                <c16:uniqueId val="{00000009-18FB-46F6-AC55-9425E53B7EC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c:spPr>
            <c:extLst>
              <c:ext xmlns:c16="http://schemas.microsoft.com/office/drawing/2014/chart" uri="{C3380CC4-5D6E-409C-BE32-E72D297353CC}">
                <c16:uniqueId val="{0000000B-18FB-46F6-AC55-9425E53B7ECF}"/>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c:spPr>
            <c:extLst>
              <c:ext xmlns:c16="http://schemas.microsoft.com/office/drawing/2014/chart" uri="{C3380CC4-5D6E-409C-BE32-E72D297353CC}">
                <c16:uniqueId val="{0000000D-18FB-46F6-AC55-9425E53B7ECF}"/>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c:spPr>
            <c:extLst>
              <c:ext xmlns:c16="http://schemas.microsoft.com/office/drawing/2014/chart" uri="{C3380CC4-5D6E-409C-BE32-E72D297353CC}">
                <c16:uniqueId val="{0000000F-18FB-46F6-AC55-9425E53B7ECF}"/>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c:spPr>
            <c:extLst>
              <c:ext xmlns:c16="http://schemas.microsoft.com/office/drawing/2014/chart" uri="{C3380CC4-5D6E-409C-BE32-E72D297353CC}">
                <c16:uniqueId val="{00000011-18FB-46F6-AC55-9425E53B7ECF}"/>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c:spPr>
            <c:extLst>
              <c:ext xmlns:c16="http://schemas.microsoft.com/office/drawing/2014/chart" uri="{C3380CC4-5D6E-409C-BE32-E72D297353CC}">
                <c16:uniqueId val="{00000013-18FB-46F6-AC55-9425E53B7ECF}"/>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c:spPr>
            <c:extLst>
              <c:ext xmlns:c16="http://schemas.microsoft.com/office/drawing/2014/chart" uri="{C3380CC4-5D6E-409C-BE32-E72D297353CC}">
                <c16:uniqueId val="{00000015-18FB-46F6-AC55-9425E53B7ECF}"/>
              </c:ext>
            </c:extLst>
          </c:dPt>
          <c:dLbls>
            <c:dLbl>
              <c:idx val="4"/>
              <c:delete val="1"/>
              <c:extLst>
                <c:ext xmlns:c15="http://schemas.microsoft.com/office/drawing/2012/chart" uri="{CE6537A1-D6FC-4f65-9D91-7224C49458BB}"/>
                <c:ext xmlns:c16="http://schemas.microsoft.com/office/drawing/2014/chart" uri="{C3380CC4-5D6E-409C-BE32-E72D297353CC}">
                  <c16:uniqueId val="{00000009-18FB-46F6-AC55-9425E53B7ECF}"/>
                </c:ext>
              </c:extLst>
            </c:dLbl>
            <c:dLbl>
              <c:idx val="7"/>
              <c:delete val="1"/>
              <c:extLst>
                <c:ext xmlns:c15="http://schemas.microsoft.com/office/drawing/2012/chart" uri="{CE6537A1-D6FC-4f65-9D91-7224C49458BB}"/>
                <c:ext xmlns:c16="http://schemas.microsoft.com/office/drawing/2014/chart" uri="{C3380CC4-5D6E-409C-BE32-E72D297353CC}">
                  <c16:uniqueId val="{0000000F-18FB-46F6-AC55-9425E53B7ECF}"/>
                </c:ext>
              </c:extLst>
            </c:dLbl>
            <c:dLbl>
              <c:idx val="8"/>
              <c:delete val="1"/>
              <c:extLst>
                <c:ext xmlns:c15="http://schemas.microsoft.com/office/drawing/2012/chart" uri="{CE6537A1-D6FC-4f65-9D91-7224C49458BB}"/>
                <c:ext xmlns:c16="http://schemas.microsoft.com/office/drawing/2014/chart" uri="{C3380CC4-5D6E-409C-BE32-E72D297353CC}">
                  <c16:uniqueId val="{00000011-18FB-46F6-AC55-9425E53B7ECF}"/>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fr-FR"/>
              </a:p>
            </c:txPr>
            <c:dLblPos val="bestFit"/>
            <c:showLegendKey val="0"/>
            <c:showVal val="1"/>
            <c:showCatName val="0"/>
            <c:showSerName val="0"/>
            <c:showPercent val="0"/>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'[Koopa.xlsx]Form responses 1'!$C$113:$C$123</c:f>
              <c:strCache>
                <c:ptCount val="11"/>
                <c:pt idx="0">
                  <c:v>0 à 10%</c:v>
                </c:pt>
                <c:pt idx="1">
                  <c:v>10 à 20 %</c:v>
                </c:pt>
                <c:pt idx="2">
                  <c:v>20 à 30 %</c:v>
                </c:pt>
                <c:pt idx="3">
                  <c:v>30 à 40 %</c:v>
                </c:pt>
                <c:pt idx="4">
                  <c:v>40 à 50 %</c:v>
                </c:pt>
                <c:pt idx="5">
                  <c:v>50 à 60 %</c:v>
                </c:pt>
                <c:pt idx="6">
                  <c:v>60 à 70 %</c:v>
                </c:pt>
                <c:pt idx="7">
                  <c:v>70 à 80 %</c:v>
                </c:pt>
                <c:pt idx="8">
                  <c:v>80 à 90 %</c:v>
                </c:pt>
                <c:pt idx="9">
                  <c:v>90 à 100 %</c:v>
                </c:pt>
                <c:pt idx="10">
                  <c:v>Sans avis</c:v>
                </c:pt>
              </c:strCache>
            </c:strRef>
          </c:cat>
          <c:val>
            <c:numRef>
              <c:f>'[Koopa.xlsx]Form responses 1'!$D$113:$D$123</c:f>
              <c:numCache>
                <c:formatCode>0%</c:formatCode>
                <c:ptCount val="11"/>
                <c:pt idx="0">
                  <c:v>0.21</c:v>
                </c:pt>
                <c:pt idx="1">
                  <c:v>0.36</c:v>
                </c:pt>
                <c:pt idx="2">
                  <c:v>0.22</c:v>
                </c:pt>
                <c:pt idx="3">
                  <c:v>0.11</c:v>
                </c:pt>
                <c:pt idx="4">
                  <c:v>0</c:v>
                </c:pt>
                <c:pt idx="5">
                  <c:v>0.04</c:v>
                </c:pt>
                <c:pt idx="6">
                  <c:v>0.02</c:v>
                </c:pt>
                <c:pt idx="7">
                  <c:v>0</c:v>
                </c:pt>
                <c:pt idx="8">
                  <c:v>0</c:v>
                </c:pt>
                <c:pt idx="9">
                  <c:v>0.01</c:v>
                </c:pt>
                <c:pt idx="10">
                  <c:v>0.03</c:v>
                </c:pt>
              </c:numCache>
            </c:numRef>
          </c:val>
          <c:extLst>
            <c:ext xmlns:c16="http://schemas.microsoft.com/office/drawing/2014/chart" uri="{C3380CC4-5D6E-409C-BE32-E72D297353CC}">
              <c16:uniqueId val="{00000016-18FB-46F6-AC55-9425E53B7ECF}"/>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2"/>
              </a:solidFill>
              <a:latin typeface="+mn-lt"/>
              <a:ea typeface="+mn-ea"/>
              <a:cs typeface="+mn-cs"/>
            </a:defRPr>
          </a:pPr>
          <a:endParaRPr lang="fr-FR"/>
        </a:p>
      </c:txPr>
    </c:legend>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fr-FR" dirty="0"/>
              <a:t>Catégories </a:t>
            </a:r>
            <a:r>
              <a:rPr lang="fr-FR" sz="2128" b="1" i="0" u="none" strike="noStrike" baseline="0" dirty="0">
                <a:effectLst/>
              </a:rPr>
              <a:t>socioprofessionnelles</a:t>
            </a:r>
            <a:r>
              <a:rPr lang="fr-FR" dirty="0"/>
              <a:t> interrogées</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fr-FR"/>
        </a:p>
      </c:txPr>
    </c:title>
    <c:autoTitleDeleted val="0"/>
    <c:plotArea>
      <c:layout/>
      <c:pie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extLst>
              <c:ext xmlns:c16="http://schemas.microsoft.com/office/drawing/2014/chart" uri="{C3380CC4-5D6E-409C-BE32-E72D297353CC}">
                <c16:uniqueId val="{00000001-0DCD-441B-9C28-BD1EE28EAF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extLst>
              <c:ext xmlns:c16="http://schemas.microsoft.com/office/drawing/2014/chart" uri="{C3380CC4-5D6E-409C-BE32-E72D297353CC}">
                <c16:uniqueId val="{00000003-0DCD-441B-9C28-BD1EE28EAF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c:spPr>
            <c:extLst>
              <c:ext xmlns:c16="http://schemas.microsoft.com/office/drawing/2014/chart" uri="{C3380CC4-5D6E-409C-BE32-E72D297353CC}">
                <c16:uniqueId val="{00000005-0DCD-441B-9C28-BD1EE28EAF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extLst>
              <c:ext xmlns:c16="http://schemas.microsoft.com/office/drawing/2014/chart" uri="{C3380CC4-5D6E-409C-BE32-E72D297353CC}">
                <c16:uniqueId val="{00000007-0DCD-441B-9C28-BD1EE28EAF01}"/>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fr-FR"/>
              </a:p>
            </c:txPr>
            <c:dLblPos val="bestFit"/>
            <c:showLegendKey val="0"/>
            <c:showVal val="1"/>
            <c:showCatName val="0"/>
            <c:showSerName val="0"/>
            <c:showPercent val="0"/>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'[Koopa.xlsx]Form responses 1'!$C$130:$C$133</c:f>
              <c:strCache>
                <c:ptCount val="4"/>
                <c:pt idx="0">
                  <c:v>Sans emploi</c:v>
                </c:pt>
                <c:pt idx="1">
                  <c:v>Salarié / Apprenti / Alternant</c:v>
                </c:pt>
                <c:pt idx="2">
                  <c:v>Étudiant / Temps partiel</c:v>
                </c:pt>
                <c:pt idx="3">
                  <c:v>Retraité</c:v>
                </c:pt>
              </c:strCache>
            </c:strRef>
          </c:cat>
          <c:val>
            <c:numRef>
              <c:f>'[Koopa.xlsx]Form responses 1'!$D$130:$D$133</c:f>
              <c:numCache>
                <c:formatCode>0%</c:formatCode>
                <c:ptCount val="4"/>
                <c:pt idx="0">
                  <c:v>0.1111111111111111</c:v>
                </c:pt>
                <c:pt idx="1">
                  <c:v>0.32098765432098764</c:v>
                </c:pt>
                <c:pt idx="2">
                  <c:v>0.54320987654320985</c:v>
                </c:pt>
                <c:pt idx="3">
                  <c:v>2.4691358024691357E-2</c:v>
                </c:pt>
              </c:numCache>
            </c:numRef>
          </c:val>
          <c:extLst>
            <c:ext xmlns:c16="http://schemas.microsoft.com/office/drawing/2014/chart" uri="{C3380CC4-5D6E-409C-BE32-E72D297353CC}">
              <c16:uniqueId val="{00000008-0DCD-441B-9C28-BD1EE28EAF01}"/>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tx2"/>
              </a:solidFill>
              <a:latin typeface="+mn-lt"/>
              <a:ea typeface="+mn-ea"/>
              <a:cs typeface="+mn-cs"/>
            </a:defRPr>
          </a:pPr>
          <a:endParaRPr lang="fr-FR"/>
        </a:p>
      </c:txPr>
    </c:legend>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hdphoto1.wdp>
</file>

<file path=ppt/media/image1.png>
</file>

<file path=ppt/media/image10.jpg>
</file>

<file path=ppt/media/image11.png>
</file>

<file path=ppt/media/image12.png>
</file>

<file path=ppt/media/image13.png>
</file>

<file path=ppt/media/image14.png>
</file>

<file path=ppt/media/image15.svg>
</file>

<file path=ppt/media/image16.png>
</file>

<file path=ppt/media/image17.jpeg>
</file>

<file path=ppt/media/image18.JPG>
</file>

<file path=ppt/media/image19.png>
</file>

<file path=ppt/media/image2.png>
</file>

<file path=ppt/media/image20.png>
</file>

<file path=ppt/media/image21.png>
</file>

<file path=ppt/media/image22.jpg>
</file>

<file path=ppt/media/image23.jpg>
</file>

<file path=ppt/media/image24.jpg>
</file>

<file path=ppt/media/image25.jpeg>
</file>

<file path=ppt/media/image26.jpe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jpeg>
</file>

<file path=ppt/media/image43.png>
</file>

<file path=ppt/media/image44.jpeg>
</file>

<file path=ppt/media/image45.jpeg>
</file>

<file path=ppt/media/image46.jpeg>
</file>

<file path=ppt/media/image47.png>
</file>

<file path=ppt/media/image48.png>
</file>

<file path=ppt/media/image49.png>
</file>

<file path=ppt/media/image5.jpeg>
</file>

<file path=ppt/media/image50.jpg>
</file>

<file path=ppt/media/image51.png>
</file>

<file path=ppt/media/image52.jpeg>
</file>

<file path=ppt/media/image53.png>
</file>

<file path=ppt/media/image54.png>
</file>

<file path=ppt/media/image55.png>
</file>

<file path=ppt/media/image56.jpeg>
</file>

<file path=ppt/media/image57.png>
</file>

<file path=ppt/media/image58.png>
</file>

<file path=ppt/media/image59.png>
</file>

<file path=ppt/media/image6.png>
</file>

<file path=ppt/media/image60.png>
</file>

<file path=ppt/media/image61.jpeg>
</file>

<file path=ppt/media/image62.png>
</file>

<file path=ppt/media/image63.png>
</file>

<file path=ppt/media/image64.jpeg>
</file>

<file path=ppt/media/image65.png>
</file>

<file path=ppt/media/image66.png>
</file>

<file path=ppt/media/image67.jpeg>
</file>

<file path=ppt/media/image68.jpg>
</file>

<file path=ppt/media/image69.png>
</file>

<file path=ppt/media/image7.jpeg>
</file>

<file path=ppt/media/image70.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F581D8-4E89-4275-8327-B1889808A2F5}" type="datetimeFigureOut">
              <a:rPr lang="fr-FR" smtClean="0"/>
              <a:t>31/01/2017</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DB5A4-80FA-4855-BF4E-CE84E836F65B}" type="slidenum">
              <a:rPr lang="fr-FR" smtClean="0"/>
              <a:t>‹N°›</a:t>
            </a:fld>
            <a:endParaRPr lang="fr-FR"/>
          </a:p>
        </p:txBody>
      </p:sp>
    </p:spTree>
    <p:extLst>
      <p:ext uri="{BB962C8B-B14F-4D97-AF65-F5344CB8AC3E}">
        <p14:creationId xmlns:p14="http://schemas.microsoft.com/office/powerpoint/2010/main" val="184713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Bonjour et bienvenue à cette soutenance du projet Entreprenariat. Ce projet a commencé le 26 Septembre 2016 et s'est réalisé dans le cadre du concours </a:t>
            </a:r>
            <a:r>
              <a:rPr lang="fr-FR" dirty="0" err="1"/>
              <a:t>SwitchUp</a:t>
            </a:r>
            <a:r>
              <a:rPr lang="fr-FR" dirty="0"/>
              <a:t> Challenge, organisé par Cisco, qui un appel à projet </a:t>
            </a:r>
            <a:r>
              <a:rPr lang="fr-FR" dirty="0" err="1"/>
              <a:t>entreprenariaux</a:t>
            </a:r>
            <a:r>
              <a:rPr lang="fr-FR" dirty="0"/>
              <a:t> sociaux. J'ai eu l'honneur de travailler avec Axel et Clément tout au long de ce projet, et je l'espère par la suite. </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a:t>
            </a:fld>
            <a:endParaRPr lang="fr-FR"/>
          </a:p>
        </p:txBody>
      </p:sp>
    </p:spTree>
    <p:extLst>
      <p:ext uri="{BB962C8B-B14F-4D97-AF65-F5344CB8AC3E}">
        <p14:creationId xmlns:p14="http://schemas.microsoft.com/office/powerpoint/2010/main" val="9460830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Banques veulent CVD =&gt; + de frais</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18</a:t>
            </a:fld>
            <a:endParaRPr lang="fr-FR"/>
          </a:p>
        </p:txBody>
      </p:sp>
    </p:spTree>
    <p:extLst>
      <p:ext uri="{BB962C8B-B14F-4D97-AF65-F5344CB8AC3E}">
        <p14:creationId xmlns:p14="http://schemas.microsoft.com/office/powerpoint/2010/main" val="2956938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4 étapes:</a:t>
            </a:r>
            <a:br>
              <a:rPr lang="fr-FR" dirty="0"/>
            </a:br>
            <a:r>
              <a:rPr lang="fr-FR" dirty="0"/>
              <a:t>Cible</a:t>
            </a:r>
          </a:p>
          <a:p>
            <a:r>
              <a:rPr lang="fr-FR" dirty="0"/>
              <a:t>Position + Image</a:t>
            </a:r>
          </a:p>
          <a:p>
            <a:r>
              <a:rPr lang="fr-FR" dirty="0"/>
              <a:t>Moyen</a:t>
            </a:r>
          </a:p>
          <a:p>
            <a:r>
              <a:rPr lang="fr-FR" dirty="0"/>
              <a:t>Plan de </a:t>
            </a:r>
            <a:r>
              <a:rPr lang="fr-FR" dirty="0" err="1"/>
              <a:t>comm</a:t>
            </a:r>
            <a:endParaRPr lang="fr-FR" dirty="0"/>
          </a:p>
          <a:p>
            <a:endParaRPr lang="fr-FR" dirty="0"/>
          </a:p>
          <a:p>
            <a:r>
              <a:rPr lang="fr-FR" dirty="0"/>
              <a:t>Concours…De plus des interview seront réalisés dans des journaux spécialisés :Capital nous a déjà contacté via </a:t>
            </a:r>
            <a:r>
              <a:rPr lang="fr-FR" dirty="0" err="1"/>
              <a:t>SwitchUp</a:t>
            </a:r>
            <a:r>
              <a:rPr lang="fr-FR" dirty="0"/>
              <a:t> Challenge pour la rubrique « Graine de patron » ou dans des journaux locaux (DNA…)</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22</a:t>
            </a:fld>
            <a:endParaRPr lang="fr-FR"/>
          </a:p>
        </p:txBody>
      </p:sp>
    </p:spTree>
    <p:extLst>
      <p:ext uri="{BB962C8B-B14F-4D97-AF65-F5344CB8AC3E}">
        <p14:creationId xmlns:p14="http://schemas.microsoft.com/office/powerpoint/2010/main" val="2627184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Une étude </a:t>
            </a:r>
            <a:r>
              <a:rPr lang="fr-FR" dirty="0" err="1"/>
              <a:t>Mediametrie</a:t>
            </a:r>
            <a:r>
              <a:rPr lang="fr-FR" dirty="0"/>
              <a:t> estime que les 15-24 ans utilisent </a:t>
            </a:r>
            <a:r>
              <a:rPr lang="fr-FR" dirty="0" err="1"/>
              <a:t>fréquement</a:t>
            </a:r>
            <a:r>
              <a:rPr lang="fr-FR" dirty="0"/>
              <a:t> Facebook à 82%, Snapchat à 43% et Twitter à 39%</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23</a:t>
            </a:fld>
            <a:endParaRPr lang="fr-FR"/>
          </a:p>
        </p:txBody>
      </p:sp>
    </p:spTree>
    <p:extLst>
      <p:ext uri="{BB962C8B-B14F-4D97-AF65-F5344CB8AC3E}">
        <p14:creationId xmlns:p14="http://schemas.microsoft.com/office/powerpoint/2010/main" val="28925340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24</a:t>
            </a:fld>
            <a:endParaRPr lang="fr-FR"/>
          </a:p>
        </p:txBody>
      </p:sp>
    </p:spTree>
    <p:extLst>
      <p:ext uri="{BB962C8B-B14F-4D97-AF65-F5344CB8AC3E}">
        <p14:creationId xmlns:p14="http://schemas.microsoft.com/office/powerpoint/2010/main" val="3750987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Festival du jeu vidéo</a:t>
            </a:r>
          </a:p>
          <a:p>
            <a:r>
              <a:rPr lang="fr-FR" dirty="0"/>
              <a:t>Bibliothèque</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25</a:t>
            </a:fld>
            <a:endParaRPr lang="fr-FR"/>
          </a:p>
        </p:txBody>
      </p:sp>
    </p:spTree>
    <p:extLst>
      <p:ext uri="{BB962C8B-B14F-4D97-AF65-F5344CB8AC3E}">
        <p14:creationId xmlns:p14="http://schemas.microsoft.com/office/powerpoint/2010/main" val="39586728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26</a:t>
            </a:fld>
            <a:endParaRPr lang="fr-FR"/>
          </a:p>
        </p:txBody>
      </p:sp>
    </p:spTree>
    <p:extLst>
      <p:ext uri="{BB962C8B-B14F-4D97-AF65-F5344CB8AC3E}">
        <p14:creationId xmlns:p14="http://schemas.microsoft.com/office/powerpoint/2010/main" val="19197903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27</a:t>
            </a:fld>
            <a:endParaRPr lang="fr-FR"/>
          </a:p>
        </p:txBody>
      </p:sp>
    </p:spTree>
    <p:extLst>
      <p:ext uri="{BB962C8B-B14F-4D97-AF65-F5344CB8AC3E}">
        <p14:creationId xmlns:p14="http://schemas.microsoft.com/office/powerpoint/2010/main" val="19600226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28</a:t>
            </a:fld>
            <a:endParaRPr lang="fr-FR"/>
          </a:p>
        </p:txBody>
      </p:sp>
    </p:spTree>
    <p:extLst>
      <p:ext uri="{BB962C8B-B14F-4D97-AF65-F5344CB8AC3E}">
        <p14:creationId xmlns:p14="http://schemas.microsoft.com/office/powerpoint/2010/main" val="24255999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30</a:t>
            </a:fld>
            <a:endParaRPr lang="fr-FR"/>
          </a:p>
        </p:txBody>
      </p:sp>
    </p:spTree>
    <p:extLst>
      <p:ext uri="{BB962C8B-B14F-4D97-AF65-F5344CB8AC3E}">
        <p14:creationId xmlns:p14="http://schemas.microsoft.com/office/powerpoint/2010/main" val="5381551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31</a:t>
            </a:fld>
            <a:endParaRPr lang="fr-FR"/>
          </a:p>
        </p:txBody>
      </p:sp>
    </p:spTree>
    <p:extLst>
      <p:ext uri="{BB962C8B-B14F-4D97-AF65-F5344CB8AC3E}">
        <p14:creationId xmlns:p14="http://schemas.microsoft.com/office/powerpoint/2010/main" val="3876326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Nous allons donc dès à présent vous présenter les différentes parties de notre soutenance en </a:t>
            </a:r>
            <a:r>
              <a:rPr lang="fr-FR" dirty="0" err="1"/>
              <a:t>commencant</a:t>
            </a:r>
            <a:r>
              <a:rPr lang="fr-FR" dirty="0"/>
              <a:t> par une présentation de l'organisation de ce projet, ou j'aborderai sa naissance mais aussi les différentes problématiques liées au travail collaboratif. Puis nous vous présenterons notre </a:t>
            </a:r>
            <a:r>
              <a:rPr lang="fr-FR" dirty="0" err="1"/>
              <a:t>Buiness</a:t>
            </a:r>
            <a:r>
              <a:rPr lang="fr-FR" dirty="0"/>
              <a:t> Model, puisqu'un projet de création viable ne peut se baser que sur un Business Model viable. Enfin nous aborderons notre gestion de la communication autour de ce projet, véritable moteur pour notre plateforme. Et finalement, nous </a:t>
            </a:r>
            <a:r>
              <a:rPr lang="fr-FR" dirty="0" err="1"/>
              <a:t>finierons</a:t>
            </a:r>
            <a:r>
              <a:rPr lang="fr-FR" dirty="0"/>
              <a:t> sur une présentation du budget prévisionnel réalisé et sur l'aspect éthique et légal de notre projet, avant de conclure.</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a:t>
            </a:fld>
            <a:endParaRPr lang="fr-FR"/>
          </a:p>
        </p:txBody>
      </p:sp>
    </p:spTree>
    <p:extLst>
      <p:ext uri="{BB962C8B-B14F-4D97-AF65-F5344CB8AC3E}">
        <p14:creationId xmlns:p14="http://schemas.microsoft.com/office/powerpoint/2010/main" val="3119846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33</a:t>
            </a:fld>
            <a:endParaRPr lang="fr-FR"/>
          </a:p>
        </p:txBody>
      </p:sp>
    </p:spTree>
    <p:extLst>
      <p:ext uri="{BB962C8B-B14F-4D97-AF65-F5344CB8AC3E}">
        <p14:creationId xmlns:p14="http://schemas.microsoft.com/office/powerpoint/2010/main" val="2361910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err="1"/>
              <a:t>En</a:t>
            </a:r>
            <a:r>
              <a:rPr lang="en-US" dirty="0"/>
              <a:t> Alsace-Moselle,</a:t>
            </a:r>
            <a:r>
              <a:rPr lang="en-US" baseline="0" dirty="0"/>
              <a:t> 7 </a:t>
            </a:r>
            <a:r>
              <a:rPr lang="en-US" baseline="0" dirty="0" err="1"/>
              <a:t>fondateur</a:t>
            </a:r>
            <a:r>
              <a:rPr lang="en-US" baseline="0" dirty="0"/>
              <a:t> et 3 </a:t>
            </a:r>
            <a:r>
              <a:rPr lang="en-US" baseline="0" dirty="0" err="1"/>
              <a:t>membres</a:t>
            </a:r>
            <a:r>
              <a:rPr lang="en-US" baseline="0" dirty="0"/>
              <a:t> minimum. </a:t>
            </a:r>
            <a:r>
              <a:rPr lang="en-US" baseline="0" dirty="0" err="1"/>
              <a:t>Ensuite</a:t>
            </a:r>
            <a:r>
              <a:rPr lang="en-US" baseline="0" dirty="0"/>
              <a:t> minimum 3 </a:t>
            </a:r>
            <a:r>
              <a:rPr lang="en-US" baseline="0" dirty="0" err="1"/>
              <a:t>membres</a:t>
            </a:r>
            <a:endParaRPr lang="en-US" baseline="0" dirty="0"/>
          </a:p>
          <a:p>
            <a:r>
              <a:rPr lang="en-US" baseline="0" dirty="0"/>
              <a:t>Il </a:t>
            </a:r>
            <a:r>
              <a:rPr lang="en-US" baseline="0" dirty="0" err="1"/>
              <a:t>faut</a:t>
            </a:r>
            <a:r>
              <a:rPr lang="en-US" baseline="0" dirty="0"/>
              <a:t> </a:t>
            </a:r>
            <a:r>
              <a:rPr lang="en-US" baseline="0" dirty="0" err="1"/>
              <a:t>choisir</a:t>
            </a:r>
            <a:r>
              <a:rPr lang="en-US" baseline="0" dirty="0"/>
              <a:t> le siege social et </a:t>
            </a:r>
            <a:r>
              <a:rPr lang="en-US" baseline="0" dirty="0" err="1"/>
              <a:t>écrire</a:t>
            </a:r>
            <a:r>
              <a:rPr lang="en-US" baseline="0" dirty="0"/>
              <a:t> les </a:t>
            </a:r>
            <a:r>
              <a:rPr lang="en-US" baseline="0" dirty="0" err="1"/>
              <a:t>statuts</a:t>
            </a:r>
            <a:r>
              <a:rPr lang="en-US" baseline="0" dirty="0"/>
              <a:t>.</a:t>
            </a:r>
          </a:p>
          <a:p>
            <a:r>
              <a:rPr lang="en-US" baseline="0" dirty="0"/>
              <a:t>Les </a:t>
            </a:r>
            <a:r>
              <a:rPr lang="en-US" baseline="0" dirty="0" err="1"/>
              <a:t>statut</a:t>
            </a:r>
            <a:r>
              <a:rPr lang="en-US" baseline="0" dirty="0"/>
              <a:t> </a:t>
            </a:r>
            <a:r>
              <a:rPr lang="en-US" baseline="0" dirty="0" err="1"/>
              <a:t>permettent</a:t>
            </a:r>
            <a:r>
              <a:rPr lang="en-US" baseline="0" dirty="0"/>
              <a:t> de deposer la declaration de creation </a:t>
            </a:r>
            <a:r>
              <a:rPr lang="en-US" baseline="0" dirty="0" err="1"/>
              <a:t>d’association</a:t>
            </a:r>
            <a:r>
              <a:rPr lang="en-US" baseline="0" dirty="0"/>
              <a:t> à la prefecture, </a:t>
            </a:r>
            <a:r>
              <a:rPr lang="en-US" baseline="0" dirty="0" err="1"/>
              <a:t>tarifée</a:t>
            </a:r>
            <a:r>
              <a:rPr lang="en-US" baseline="0" dirty="0"/>
              <a:t> à 44€</a:t>
            </a:r>
          </a:p>
          <a:p>
            <a:r>
              <a:rPr lang="en-US" baseline="0" dirty="0" err="1"/>
              <a:t>Dans</a:t>
            </a:r>
            <a:r>
              <a:rPr lang="en-US" baseline="0" dirty="0"/>
              <a:t> le </a:t>
            </a:r>
            <a:r>
              <a:rPr lang="en-US" baseline="0" dirty="0" err="1"/>
              <a:t>cas</a:t>
            </a:r>
            <a:r>
              <a:rPr lang="en-US" baseline="0" dirty="0"/>
              <a:t> </a:t>
            </a:r>
            <a:r>
              <a:rPr lang="en-US" baseline="0" dirty="0" err="1"/>
              <a:t>d’une</a:t>
            </a:r>
            <a:r>
              <a:rPr lang="en-US" baseline="0" dirty="0"/>
              <a:t> acceptation, </a:t>
            </a:r>
            <a:r>
              <a:rPr lang="en-US" baseline="0" dirty="0" err="1"/>
              <a:t>une</a:t>
            </a:r>
            <a:r>
              <a:rPr lang="en-US" baseline="0" dirty="0"/>
              <a:t> publication au journal des associations sera </a:t>
            </a:r>
            <a:r>
              <a:rPr lang="en-US" baseline="0" dirty="0" err="1"/>
              <a:t>effectuée</a:t>
            </a:r>
            <a:r>
              <a:rPr lang="en-US" baseline="0" dirty="0"/>
              <a:t>.</a:t>
            </a:r>
          </a:p>
          <a:p>
            <a:r>
              <a:rPr lang="en-US" baseline="0" dirty="0" err="1"/>
              <a:t>Enfin</a:t>
            </a:r>
            <a:r>
              <a:rPr lang="en-US" baseline="0" dirty="0"/>
              <a:t> </a:t>
            </a:r>
            <a:r>
              <a:rPr lang="en-US" baseline="0" dirty="0" err="1"/>
              <a:t>l’obtention</a:t>
            </a:r>
            <a:r>
              <a:rPr lang="en-US" baseline="0" dirty="0"/>
              <a:t> du N° Siret </a:t>
            </a:r>
            <a:r>
              <a:rPr lang="en-US" baseline="0" dirty="0" err="1"/>
              <a:t>auprès</a:t>
            </a:r>
            <a:r>
              <a:rPr lang="en-US" baseline="0" dirty="0"/>
              <a:t> de </a:t>
            </a:r>
            <a:r>
              <a:rPr lang="en-US" baseline="0" dirty="0" err="1"/>
              <a:t>l’INSEE</a:t>
            </a:r>
            <a:r>
              <a:rPr lang="en-US" baseline="0" dirty="0"/>
              <a:t> sera possible après </a:t>
            </a:r>
            <a:r>
              <a:rPr lang="en-US" baseline="0" dirty="0" err="1"/>
              <a:t>l’envoi</a:t>
            </a:r>
            <a:r>
              <a:rPr lang="en-US" baseline="0" dirty="0"/>
              <a:t> du </a:t>
            </a:r>
            <a:r>
              <a:rPr lang="en-US" baseline="0" dirty="0" err="1"/>
              <a:t>formulaire</a:t>
            </a:r>
            <a:r>
              <a:rPr lang="en-US" baseline="0" dirty="0"/>
              <a:t>.</a:t>
            </a:r>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34</a:t>
            </a:fld>
            <a:endParaRPr lang="fr-FR"/>
          </a:p>
        </p:txBody>
      </p:sp>
    </p:spTree>
    <p:extLst>
      <p:ext uri="{BB962C8B-B14F-4D97-AF65-F5344CB8AC3E}">
        <p14:creationId xmlns:p14="http://schemas.microsoft.com/office/powerpoint/2010/main" val="17322077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35</a:t>
            </a:fld>
            <a:endParaRPr lang="fr-FR"/>
          </a:p>
        </p:txBody>
      </p:sp>
    </p:spTree>
    <p:extLst>
      <p:ext uri="{BB962C8B-B14F-4D97-AF65-F5344CB8AC3E}">
        <p14:creationId xmlns:p14="http://schemas.microsoft.com/office/powerpoint/2010/main" val="40693181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37</a:t>
            </a:fld>
            <a:endParaRPr lang="fr-FR"/>
          </a:p>
        </p:txBody>
      </p:sp>
    </p:spTree>
    <p:extLst>
      <p:ext uri="{BB962C8B-B14F-4D97-AF65-F5344CB8AC3E}">
        <p14:creationId xmlns:p14="http://schemas.microsoft.com/office/powerpoint/2010/main" val="38467988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38</a:t>
            </a:fld>
            <a:endParaRPr lang="fr-FR"/>
          </a:p>
        </p:txBody>
      </p:sp>
    </p:spTree>
    <p:extLst>
      <p:ext uri="{BB962C8B-B14F-4D97-AF65-F5344CB8AC3E}">
        <p14:creationId xmlns:p14="http://schemas.microsoft.com/office/powerpoint/2010/main" val="25871184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39</a:t>
            </a:fld>
            <a:endParaRPr lang="fr-FR"/>
          </a:p>
        </p:txBody>
      </p:sp>
    </p:spTree>
    <p:extLst>
      <p:ext uri="{BB962C8B-B14F-4D97-AF65-F5344CB8AC3E}">
        <p14:creationId xmlns:p14="http://schemas.microsoft.com/office/powerpoint/2010/main" val="8476923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40</a:t>
            </a:fld>
            <a:endParaRPr lang="fr-FR"/>
          </a:p>
        </p:txBody>
      </p:sp>
    </p:spTree>
    <p:extLst>
      <p:ext uri="{BB962C8B-B14F-4D97-AF65-F5344CB8AC3E}">
        <p14:creationId xmlns:p14="http://schemas.microsoft.com/office/powerpoint/2010/main" val="4082478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Comme nous l'avons évoqué précédemment, ce projet est né des 2 journées du </a:t>
            </a:r>
            <a:r>
              <a:rPr lang="fr-FR" dirty="0" err="1"/>
              <a:t>créathon</a:t>
            </a:r>
            <a:r>
              <a:rPr lang="fr-FR" dirty="0"/>
              <a:t> organisé par le </a:t>
            </a:r>
            <a:r>
              <a:rPr lang="fr-FR" dirty="0" err="1"/>
              <a:t>SwitchUp</a:t>
            </a:r>
            <a:r>
              <a:rPr lang="fr-FR" dirty="0"/>
              <a:t> Challenge au sein de l'</a:t>
            </a:r>
            <a:r>
              <a:rPr lang="fr-FR" dirty="0" err="1"/>
              <a:t>eXia.Cesi</a:t>
            </a:r>
            <a:r>
              <a:rPr lang="fr-FR" dirty="0"/>
              <a:t> de Strasbourg les 26 et 27 Septembre. Notre projet, que nous avons appelé </a:t>
            </a:r>
            <a:r>
              <a:rPr lang="fr-FR" dirty="0" err="1"/>
              <a:t>Suspen'Dons</a:t>
            </a:r>
            <a:r>
              <a:rPr lang="fr-FR" dirty="0"/>
              <a:t>, reprends le concept des cafés suspendus, et permet de payer de manière préventif un bien ou un service à une personne sans-abris. En effet, nous savions que les sans-abris ne disposaient pas d'assez de possibilités quant à leurs alimentation ou leur </a:t>
            </a:r>
            <a:r>
              <a:rPr lang="fr-FR" dirty="0" err="1"/>
              <a:t>hygiene</a:t>
            </a:r>
            <a:r>
              <a:rPr lang="fr-FR" dirty="0"/>
              <a:t>. De plus, nous sommes parti du constat que de nombreuses personnes hésitaient à donner aux associations caritatives, de peur que leur argent soit détourné ou mal utilisé. Nous nous sommes alors demandé "Comment permettre à tous d'aider les sans-abris, grâce aux nouvelles technologies."</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4</a:t>
            </a:fld>
            <a:endParaRPr lang="fr-FR"/>
          </a:p>
        </p:txBody>
      </p:sp>
    </p:spTree>
    <p:extLst>
      <p:ext uri="{BB962C8B-B14F-4D97-AF65-F5344CB8AC3E}">
        <p14:creationId xmlns:p14="http://schemas.microsoft.com/office/powerpoint/2010/main" val="9534553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Et c'est ainsi que nous avons crée "</a:t>
            </a:r>
            <a:r>
              <a:rPr lang="fr-FR" dirty="0" err="1"/>
              <a:t>Suspen'Dons</a:t>
            </a:r>
            <a:r>
              <a:rPr lang="fr-FR" dirty="0"/>
              <a:t>". </a:t>
            </a:r>
            <a:r>
              <a:rPr lang="fr-FR" dirty="0" err="1"/>
              <a:t>Suspen'Dons</a:t>
            </a:r>
            <a:r>
              <a:rPr lang="fr-FR" dirty="0"/>
              <a:t> est une plateforme, disponible sur internet et sur Android, qui permet d'offrir de l'argent aux sans-abris, par donation classique, mais </a:t>
            </a:r>
            <a:r>
              <a:rPr lang="fr-FR" dirty="0" err="1"/>
              <a:t>auss</a:t>
            </a:r>
            <a:r>
              <a:rPr lang="fr-FR" dirty="0"/>
              <a:t> en regardant des vidéos publicitaires. Les fonds récoltés par la publicité alimenteront directement les cagnottes. Cette particularité permet à toutes personnes, même sans moyens financier, de participer à notre action. Les fonds permettront d'offrir des produits ou des services à des tarifs négociés, et seront directement retiré par carte RFID par le bénéficiaire. Et enfin, afin d'héberger ce projet, nous allons créer une association à but non lucratif aussi appelé association loi 1901.</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5</a:t>
            </a:fld>
            <a:endParaRPr lang="fr-FR"/>
          </a:p>
        </p:txBody>
      </p:sp>
    </p:spTree>
    <p:extLst>
      <p:ext uri="{BB962C8B-B14F-4D97-AF65-F5344CB8AC3E}">
        <p14:creationId xmlns:p14="http://schemas.microsoft.com/office/powerpoint/2010/main" val="2574988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Afin d'illustrer le fonctionnement de notre système, nous avons créer une </a:t>
            </a:r>
            <a:r>
              <a:rPr lang="fr-FR" dirty="0" err="1"/>
              <a:t>storyboard</a:t>
            </a:r>
            <a:r>
              <a:rPr lang="fr-FR" dirty="0"/>
              <a:t>. Une personne sans-abri s'est fait distribué une carte RFID par une de nos associations partenaire. Cette carte lui permet de profiter, dans la limite du quota imposé par semaine, d'un certain nombre de services ou de produits. Après consultation des </a:t>
            </a:r>
            <a:r>
              <a:rPr lang="fr-FR" dirty="0" err="1"/>
              <a:t>commercants</a:t>
            </a:r>
            <a:r>
              <a:rPr lang="fr-FR" dirty="0"/>
              <a:t> partenaires directement sur la plateforme, ou par le biais d'une association ou d'une borne installé dans un </a:t>
            </a:r>
            <a:r>
              <a:rPr lang="fr-FR" dirty="0" err="1"/>
              <a:t>batiment</a:t>
            </a:r>
            <a:r>
              <a:rPr lang="fr-FR" dirty="0"/>
              <a:t> public, ce sans-abri pourra donc se rendre et profiter de son produit : repas, panier à emporté, pressing, </a:t>
            </a:r>
            <a:r>
              <a:rPr lang="fr-FR" dirty="0" err="1"/>
              <a:t>etc</a:t>
            </a:r>
            <a:r>
              <a:rPr lang="fr-FR" dirty="0"/>
              <a:t> ...</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6</a:t>
            </a:fld>
            <a:endParaRPr lang="fr-FR"/>
          </a:p>
        </p:txBody>
      </p:sp>
    </p:spTree>
    <p:extLst>
      <p:ext uri="{BB962C8B-B14F-4D97-AF65-F5344CB8AC3E}">
        <p14:creationId xmlns:p14="http://schemas.microsoft.com/office/powerpoint/2010/main" val="2579066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Bien entendu, un projet c'est aussi une équipe. Au début, Etienne et Florian ont travaillé avec nous. Malheureusement, déjà inscrit dans un autre projet, ils n'ont pas pu continuer l'aventure avec nous. Aujourd'hui il est donc, a à ma droite, Axel, responsable de la recherche de professionnel partenaires et du développement de l'application Android. A ma gauche Clément, responsable du site internet et de l'expérience utilisateur. Quant à moi, j'ai le rôle de chef de projet. Je m'occupe donc de la communication, de la coordination des tâches et de la rédaction des différents documents. A l'avenir, Axel va exclusivement s'orienter vers le développement de l'application.</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8</a:t>
            </a:fld>
            <a:endParaRPr lang="fr-FR"/>
          </a:p>
        </p:txBody>
      </p:sp>
    </p:spTree>
    <p:extLst>
      <p:ext uri="{BB962C8B-B14F-4D97-AF65-F5344CB8AC3E}">
        <p14:creationId xmlns:p14="http://schemas.microsoft.com/office/powerpoint/2010/main" val="20860750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 point maintenant sur les différentes étapes importante de ce projet, reparties sur les 3 grandes périodes de travail coupées par des périodes où nous devions nous plonger sur d'autres projets scolaire. Nous avons commencer ce projet le 26/27. Très rapidement, nous avons sorti une première version du site web, afin de partager plus facilement avec les autres notre concept. Ces 2 premières semaines ont aussi été l'occasion pour nous de fixer notre business model, de réfléchir à l'amélioration du concept et de définir l'infrastructure qui supportera notre projet. S'en est suivi 6 semaines de travail sur des projets annexes. Dès le début de la seconde période de travail, nous avons eu rendez-vous avec une représentante de l'association "Entraide le Relais" à Strasbourg, qui a nous en a beaucoup appris sur "qui sont ces sans-abris", dans quelles </a:t>
            </a:r>
            <a:r>
              <a:rPr lang="fr-FR" dirty="0" err="1"/>
              <a:t>ocnditions</a:t>
            </a:r>
            <a:r>
              <a:rPr lang="fr-FR" dirty="0"/>
              <a:t> ils vivent, qui les aident ...  Nous avons redéfini une charte graphique pour le site web et avons proposé une deuxième version, puis nous nous sommes concentrer sur la rédaction du dossier de candidature afin de participer aux phases finales du concours. Pendant 3 semaines, nous avons travaillé sur le projet ETSSI, avant de reprendre le projet entrepreneuriat. Nous avons d'ailleurs </a:t>
            </a:r>
            <a:r>
              <a:rPr lang="fr-FR" dirty="0" err="1"/>
              <a:t>réaliséé</a:t>
            </a:r>
            <a:r>
              <a:rPr lang="fr-FR" dirty="0"/>
              <a:t> un </a:t>
            </a:r>
            <a:r>
              <a:rPr lang="fr-FR" dirty="0" err="1"/>
              <a:t>micro-troittoir</a:t>
            </a:r>
            <a:r>
              <a:rPr lang="fr-FR" dirty="0"/>
              <a:t> à Strasbourg Samedi 7, afin d'augmenter nos données sur nos potentiels clients et valider notre BM. Depuis, Clément travaille sur une </a:t>
            </a:r>
            <a:r>
              <a:rPr lang="fr-FR" dirty="0" err="1"/>
              <a:t>denrière</a:t>
            </a:r>
            <a:r>
              <a:rPr lang="fr-FR" dirty="0"/>
              <a:t> version du site web comprenant les </a:t>
            </a:r>
            <a:r>
              <a:rPr lang="fr-FR" dirty="0" err="1"/>
              <a:t>dernieres</a:t>
            </a:r>
            <a:r>
              <a:rPr lang="fr-FR" dirty="0"/>
              <a:t> fonctionnalités utilisateurs,  Axel sur l'application </a:t>
            </a:r>
            <a:r>
              <a:rPr lang="fr-FR" dirty="0" err="1"/>
              <a:t>android</a:t>
            </a:r>
            <a:r>
              <a:rPr lang="fr-FR" dirty="0"/>
              <a:t> et pour ma part je travaille sur la communication et la recherche de partenaire.</a:t>
            </a:r>
          </a:p>
          <a:p>
            <a:endParaRPr lang="fr-FR" dirty="0"/>
          </a:p>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9</a:t>
            </a:fld>
            <a:endParaRPr lang="fr-FR"/>
          </a:p>
        </p:txBody>
      </p:sp>
    </p:spTree>
    <p:extLst>
      <p:ext uri="{BB962C8B-B14F-4D97-AF65-F5344CB8AC3E}">
        <p14:creationId xmlns:p14="http://schemas.microsoft.com/office/powerpoint/2010/main" val="130375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err="1">
                <a:solidFill>
                  <a:schemeClr val="tx1"/>
                </a:solidFill>
                <a:effectLst/>
                <a:latin typeface="+mn-lt"/>
                <a:ea typeface="+mn-ea"/>
                <a:cs typeface="+mn-cs"/>
              </a:rPr>
              <a:t>Give</a:t>
            </a:r>
            <a:r>
              <a:rPr lang="fr-FR" sz="1200" kern="1200" dirty="0">
                <a:solidFill>
                  <a:schemeClr val="tx1"/>
                </a:solidFill>
                <a:effectLst/>
                <a:latin typeface="+mn-lt"/>
                <a:ea typeface="+mn-ea"/>
                <a:cs typeface="+mn-cs"/>
              </a:rPr>
              <a:t> ’n’ Joy - Cette structure créée en avril 2014 propose des coupons de repas gratuits chez ses restaurateurs partenaires. Chaque restaurant dispose de sa propre cagnotte et un bon est généré lorsqu’elle atteint une certaine somme. Créée sur la région de Mulhouse, elle dispose de bientôt 500 fans sur Facebook et cherche aujourd’hui à se développer sur Colmar et Strasbourg.</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12</a:t>
            </a:fld>
            <a:endParaRPr lang="fr-FR"/>
          </a:p>
        </p:txBody>
      </p:sp>
    </p:spTree>
    <p:extLst>
      <p:ext uri="{BB962C8B-B14F-4D97-AF65-F5344CB8AC3E}">
        <p14:creationId xmlns:p14="http://schemas.microsoft.com/office/powerpoint/2010/main" val="27865960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Avis sur les sans-abris :</a:t>
            </a:r>
          </a:p>
          <a:p>
            <a:r>
              <a:rPr lang="fr-FR" dirty="0"/>
              <a:t>70% travaillent .</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14</a:t>
            </a:fld>
            <a:endParaRPr lang="fr-FR"/>
          </a:p>
        </p:txBody>
      </p:sp>
    </p:spTree>
    <p:extLst>
      <p:ext uri="{BB962C8B-B14F-4D97-AF65-F5344CB8AC3E}">
        <p14:creationId xmlns:p14="http://schemas.microsoft.com/office/powerpoint/2010/main" val="6633806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p>
        </p:txBody>
      </p:sp>
      <p:sp>
        <p:nvSpPr>
          <p:cNvPr id="10" name="Espace réservé de la date 9"/>
          <p:cNvSpPr>
            <a:spLocks noGrp="1"/>
          </p:cNvSpPr>
          <p:nvPr>
            <p:ph type="dt" sz="half" idx="10"/>
          </p:nvPr>
        </p:nvSpPr>
        <p:spPr/>
        <p:txBody>
          <a:bodyPr/>
          <a:lstStyle/>
          <a:p>
            <a:r>
              <a:rPr lang="fr-FR"/>
              <a:t>31/01/2017</a:t>
            </a:r>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738635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r>
              <a:rPr lang="fr-FR"/>
              <a:t>31/01/2017</a:t>
            </a:r>
            <a:endParaRPr lang="fr-FR" dirty="0"/>
          </a:p>
        </p:txBody>
      </p:sp>
      <p:sp>
        <p:nvSpPr>
          <p:cNvPr id="8" name="Espace réservé du pied de page 7"/>
          <p:cNvSpPr>
            <a:spLocks noGrp="1"/>
          </p:cNvSpPr>
          <p:nvPr>
            <p:ph type="ftr" sz="quarter" idx="11"/>
          </p:nvPr>
        </p:nvSpPr>
        <p:spPr/>
        <p:txBody>
          <a:bodyPr/>
          <a:lstStyle/>
          <a:p>
            <a:r>
              <a:rPr lang="fr-FR"/>
              <a:t>Maxime RIFFLART; Axel GAUVRIT; Clément VACHET</a:t>
            </a:r>
          </a:p>
        </p:txBody>
      </p:sp>
      <p:sp>
        <p:nvSpPr>
          <p:cNvPr id="9" name="Espace réservé du numéro de diapositive 8"/>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060919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r>
              <a:rPr lang="fr-FR"/>
              <a:t>31/01/2017</a:t>
            </a:r>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493178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0" name="Espace réservé de la date 9"/>
          <p:cNvSpPr>
            <a:spLocks noGrp="1"/>
          </p:cNvSpPr>
          <p:nvPr>
            <p:ph type="dt" sz="half" idx="10"/>
          </p:nvPr>
        </p:nvSpPr>
        <p:spPr/>
        <p:txBody>
          <a:bodyPr/>
          <a:lstStyle/>
          <a:p>
            <a:r>
              <a:rPr lang="fr-FR"/>
              <a:t>31/01/2017</a:t>
            </a:r>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505390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10" name="Espace réservé de la date 9"/>
          <p:cNvSpPr>
            <a:spLocks noGrp="1"/>
          </p:cNvSpPr>
          <p:nvPr>
            <p:ph type="dt" sz="half" idx="10"/>
          </p:nvPr>
        </p:nvSpPr>
        <p:spPr/>
        <p:txBody>
          <a:bodyPr/>
          <a:lstStyle/>
          <a:p>
            <a:r>
              <a:rPr lang="fr-FR"/>
              <a:t>31/01/2017</a:t>
            </a:r>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796073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8" name="Espace réservé de la date 7"/>
          <p:cNvSpPr>
            <a:spLocks noGrp="1"/>
          </p:cNvSpPr>
          <p:nvPr>
            <p:ph type="dt" sz="half" idx="10"/>
          </p:nvPr>
        </p:nvSpPr>
        <p:spPr/>
        <p:txBody>
          <a:bodyPr/>
          <a:lstStyle/>
          <a:p>
            <a:r>
              <a:rPr lang="fr-FR"/>
              <a:t>31/01/2017</a:t>
            </a:r>
            <a:endParaRPr lang="fr-FR" dirty="0"/>
          </a:p>
        </p:txBody>
      </p:sp>
      <p:sp>
        <p:nvSpPr>
          <p:cNvPr id="9" name="Espace réservé du pied de page 8"/>
          <p:cNvSpPr>
            <a:spLocks noGrp="1"/>
          </p:cNvSpPr>
          <p:nvPr>
            <p:ph type="ftr" sz="quarter" idx="11"/>
          </p:nvPr>
        </p:nvSpPr>
        <p:spPr/>
        <p:txBody>
          <a:bodyPr/>
          <a:lstStyle/>
          <a:p>
            <a:r>
              <a:rPr lang="fr-FR"/>
              <a:t>Maxime RIFFLART; Axel GAUVRIT; Clément VACHET</a:t>
            </a: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220749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3" name="Espace réservé de la date 12"/>
          <p:cNvSpPr>
            <a:spLocks noGrp="1"/>
          </p:cNvSpPr>
          <p:nvPr>
            <p:ph type="dt" sz="half" idx="10"/>
          </p:nvPr>
        </p:nvSpPr>
        <p:spPr/>
        <p:txBody>
          <a:bodyPr/>
          <a:lstStyle/>
          <a:p>
            <a:r>
              <a:rPr lang="fr-FR"/>
              <a:t>31/01/2017</a:t>
            </a:r>
            <a:endParaRPr lang="fr-FR" dirty="0"/>
          </a:p>
        </p:txBody>
      </p:sp>
      <p:sp>
        <p:nvSpPr>
          <p:cNvPr id="14" name="Espace réservé du pied de page 13"/>
          <p:cNvSpPr>
            <a:spLocks noGrp="1"/>
          </p:cNvSpPr>
          <p:nvPr>
            <p:ph type="ftr" sz="quarter" idx="11"/>
          </p:nvPr>
        </p:nvSpPr>
        <p:spPr/>
        <p:txBody>
          <a:bodyPr/>
          <a:lstStyle/>
          <a:p>
            <a:r>
              <a:rPr lang="fr-FR"/>
              <a:t>Maxime RIFFLART; Axel GAUVRIT; Clément VACHET</a:t>
            </a:r>
          </a:p>
        </p:txBody>
      </p:sp>
      <p:sp>
        <p:nvSpPr>
          <p:cNvPr id="15" name="Espace réservé du numéro de diapositive 14"/>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790802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9" name="Espace réservé de la date 8"/>
          <p:cNvSpPr>
            <a:spLocks noGrp="1"/>
          </p:cNvSpPr>
          <p:nvPr>
            <p:ph type="dt" sz="half" idx="10"/>
          </p:nvPr>
        </p:nvSpPr>
        <p:spPr/>
        <p:txBody>
          <a:bodyPr/>
          <a:lstStyle/>
          <a:p>
            <a:r>
              <a:rPr lang="fr-FR"/>
              <a:t>31/01/2017</a:t>
            </a:r>
            <a:endParaRPr lang="fr-FR" dirty="0"/>
          </a:p>
        </p:txBody>
      </p:sp>
      <p:sp>
        <p:nvSpPr>
          <p:cNvPr id="10" name="Espace réservé du pied de page 9"/>
          <p:cNvSpPr>
            <a:spLocks noGrp="1"/>
          </p:cNvSpPr>
          <p:nvPr>
            <p:ph type="ftr" sz="quarter" idx="11"/>
          </p:nvPr>
        </p:nvSpPr>
        <p:spPr/>
        <p:txBody>
          <a:bodyPr/>
          <a:lstStyle/>
          <a:p>
            <a:r>
              <a:rPr lang="fr-FR"/>
              <a:t>Maxime RIFFLART; Axel GAUVRIT; Clément VACHET</a:t>
            </a:r>
          </a:p>
        </p:txBody>
      </p:sp>
      <p:sp>
        <p:nvSpPr>
          <p:cNvPr id="11" name="Espace réservé du numéro de diapositive 10"/>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894472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r>
              <a:rPr lang="fr-FR"/>
              <a:t>31/01/2017</a:t>
            </a:r>
          </a:p>
        </p:txBody>
      </p:sp>
      <p:sp>
        <p:nvSpPr>
          <p:cNvPr id="3" name="Espace réservé du pied de page 2"/>
          <p:cNvSpPr>
            <a:spLocks noGrp="1"/>
          </p:cNvSpPr>
          <p:nvPr>
            <p:ph type="ftr" sz="quarter" idx="11"/>
          </p:nvPr>
        </p:nvSpPr>
        <p:spPr/>
        <p:txBody>
          <a:bodyPr/>
          <a:lstStyle/>
          <a:p>
            <a:r>
              <a:rPr lang="fr-FR"/>
              <a:t>Maxime RIFFLART; Axel GAUVRIT; Clément VACHET</a:t>
            </a:r>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577297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r>
              <a:rPr lang="fr-FR"/>
              <a:t>31/01/2017</a:t>
            </a:r>
          </a:p>
        </p:txBody>
      </p:sp>
      <p:sp>
        <p:nvSpPr>
          <p:cNvPr id="6" name="Espace réservé du pied de page 5"/>
          <p:cNvSpPr>
            <a:spLocks noGrp="1"/>
          </p:cNvSpPr>
          <p:nvPr>
            <p:ph type="ftr" sz="quarter" idx="11"/>
          </p:nvPr>
        </p:nvSpPr>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062475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8" name="Espace réservé de la date 7"/>
          <p:cNvSpPr>
            <a:spLocks noGrp="1"/>
          </p:cNvSpPr>
          <p:nvPr>
            <p:ph type="dt" sz="half" idx="10"/>
          </p:nvPr>
        </p:nvSpPr>
        <p:spPr/>
        <p:txBody>
          <a:bodyPr/>
          <a:lstStyle/>
          <a:p>
            <a:r>
              <a:rPr lang="fr-FR"/>
              <a:t>31/01/2017</a:t>
            </a:r>
            <a:endParaRPr lang="fr-FR" dirty="0"/>
          </a:p>
        </p:txBody>
      </p:sp>
      <p:sp>
        <p:nvSpPr>
          <p:cNvPr id="9" name="Espace réservé du pied de page 8"/>
          <p:cNvSpPr>
            <a:spLocks noGrp="1"/>
          </p:cNvSpPr>
          <p:nvPr>
            <p:ph type="ftr" sz="quarter" idx="11"/>
          </p:nvPr>
        </p:nvSpPr>
        <p:spPr/>
        <p:txBody>
          <a:bodyPr/>
          <a:lstStyle/>
          <a:p>
            <a:r>
              <a:rPr lang="fr-FR"/>
              <a:t>Maxime RIFFLART; Axel GAUVRIT; Clément VACHET</a:t>
            </a: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123778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9565698" y="6343649"/>
            <a:ext cx="1177636" cy="365125"/>
          </a:xfrm>
          <a:prstGeom prst="rect">
            <a:avLst/>
          </a:prstGeom>
        </p:spPr>
        <p:txBody>
          <a:bodyPr vert="horz" lIns="91440" tIns="45720" rIns="91440" bIns="45720" rtlCol="0" anchor="ctr"/>
          <a:lstStyle>
            <a:lvl1pPr algn="l">
              <a:defRPr sz="1400">
                <a:solidFill>
                  <a:schemeClr val="bg2">
                    <a:lumMod val="25000"/>
                  </a:schemeClr>
                </a:solidFill>
              </a:defRPr>
            </a:lvl1pPr>
          </a:lstStyle>
          <a:p>
            <a:r>
              <a:rPr lang="fr-FR"/>
              <a:t>31/01/2017</a:t>
            </a:r>
            <a:endParaRPr lang="fr-FR" dirty="0"/>
          </a:p>
        </p:txBody>
      </p:sp>
      <p:sp>
        <p:nvSpPr>
          <p:cNvPr id="5" name="Espace réservé du pied de page 4"/>
          <p:cNvSpPr>
            <a:spLocks noGrp="1"/>
          </p:cNvSpPr>
          <p:nvPr>
            <p:ph type="ftr" sz="quarter" idx="3"/>
          </p:nvPr>
        </p:nvSpPr>
        <p:spPr>
          <a:xfrm>
            <a:off x="5118389" y="6343649"/>
            <a:ext cx="4114800" cy="365125"/>
          </a:xfrm>
          <a:prstGeom prst="rect">
            <a:avLst/>
          </a:prstGeom>
        </p:spPr>
        <p:txBody>
          <a:bodyPr vert="horz" lIns="91440" tIns="45720" rIns="91440" bIns="45720" rtlCol="0" anchor="ctr"/>
          <a:lstStyle>
            <a:lvl1pPr algn="ctr">
              <a:defRPr sz="1400">
                <a:solidFill>
                  <a:schemeClr val="bg2">
                    <a:lumMod val="25000"/>
                  </a:schemeClr>
                </a:solidFill>
              </a:defRPr>
            </a:lvl1pPr>
          </a:lstStyle>
          <a:p>
            <a:r>
              <a:rPr lang="fr-FR"/>
              <a:t>Maxime RIFFLART; Axel GAUVRIT; Clément VACHET</a:t>
            </a:r>
          </a:p>
        </p:txBody>
      </p:sp>
      <p:sp>
        <p:nvSpPr>
          <p:cNvPr id="6" name="Espace réservé du numéro de diapositive 5"/>
          <p:cNvSpPr>
            <a:spLocks noGrp="1"/>
          </p:cNvSpPr>
          <p:nvPr>
            <p:ph type="sldNum" sz="quarter" idx="4"/>
          </p:nvPr>
        </p:nvSpPr>
        <p:spPr>
          <a:xfrm>
            <a:off x="11075843" y="6343649"/>
            <a:ext cx="858982" cy="365125"/>
          </a:xfrm>
          <a:prstGeom prst="rect">
            <a:avLst/>
          </a:prstGeom>
        </p:spPr>
        <p:txBody>
          <a:bodyPr vert="horz" lIns="91440" tIns="45720" rIns="91440" bIns="45720" rtlCol="0" anchor="ctr"/>
          <a:lstStyle>
            <a:lvl1pPr algn="r">
              <a:defRPr sz="1400">
                <a:solidFill>
                  <a:schemeClr val="bg2">
                    <a:lumMod val="25000"/>
                  </a:schemeClr>
                </a:solidFill>
              </a:defRPr>
            </a:lvl1pPr>
          </a:lstStyle>
          <a:p>
            <a:fld id="{EA27A45B-77EB-4839-A102-834B06C26C52}" type="slidenum">
              <a:rPr lang="fr-FR" smtClean="0"/>
              <a:pPr/>
              <a:t>‹N°›</a:t>
            </a:fld>
            <a:r>
              <a:rPr lang="fr-FR" dirty="0"/>
              <a:t>/40</a:t>
            </a:r>
          </a:p>
        </p:txBody>
      </p:sp>
    </p:spTree>
    <p:extLst>
      <p:ext uri="{BB962C8B-B14F-4D97-AF65-F5344CB8AC3E}">
        <p14:creationId xmlns:p14="http://schemas.microsoft.com/office/powerpoint/2010/main" val="6794386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24.jpg"/><Relationship Id="rId3" Type="http://schemas.openxmlformats.org/officeDocument/2006/relationships/image" Target="../media/image9.jpeg"/><Relationship Id="rId7" Type="http://schemas.openxmlformats.org/officeDocument/2006/relationships/image" Target="../media/image23.jpg"/><Relationship Id="rId2" Type="http://schemas.openxmlformats.org/officeDocument/2006/relationships/image" Target="../media/image8.jpg"/><Relationship Id="rId1" Type="http://schemas.openxmlformats.org/officeDocument/2006/relationships/slideLayout" Target="../slideLayouts/slideLayout2.xml"/><Relationship Id="rId6" Type="http://schemas.openxmlformats.org/officeDocument/2006/relationships/image" Target="../media/image22.jpg"/><Relationship Id="rId5" Type="http://schemas.openxmlformats.org/officeDocument/2006/relationships/image" Target="../media/image21.png"/><Relationship Id="rId10" Type="http://schemas.openxmlformats.org/officeDocument/2006/relationships/image" Target="../media/image4.png"/><Relationship Id="rId4" Type="http://schemas.openxmlformats.org/officeDocument/2006/relationships/image" Target="../media/image20.png"/><Relationship Id="rId9" Type="http://schemas.openxmlformats.org/officeDocument/2006/relationships/image" Target="../media/image25.jpe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6.jpeg"/><Relationship Id="rId1" Type="http://schemas.openxmlformats.org/officeDocument/2006/relationships/slideLayout" Target="../slideLayouts/slideLayout2.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8.jpg"/><Relationship Id="rId5" Type="http://schemas.openxmlformats.org/officeDocument/2006/relationships/image" Target="../media/image27.png"/><Relationship Id="rId4" Type="http://schemas.openxmlformats.org/officeDocument/2006/relationships/image" Target="../media/image9.jpeg"/></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9.jpeg"/><Relationship Id="rId7" Type="http://schemas.openxmlformats.org/officeDocument/2006/relationships/image" Target="../media/image32.png"/><Relationship Id="rId2" Type="http://schemas.openxmlformats.org/officeDocument/2006/relationships/image" Target="../media/image8.jpg"/><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8.jpg"/><Relationship Id="rId7" Type="http://schemas.openxmlformats.org/officeDocument/2006/relationships/image" Target="../media/image35.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9.jpeg"/><Relationship Id="rId9"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chart" Target="../charts/chart1.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chart" Target="../charts/chart2.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7.jpeg"/></Relationships>
</file>

<file path=ppt/slides/_rels/slide1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jpg"/><Relationship Id="rId7" Type="http://schemas.openxmlformats.org/officeDocument/2006/relationships/image" Target="../media/image40.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9.jpeg"/></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9.jpeg"/><Relationship Id="rId7" Type="http://schemas.openxmlformats.org/officeDocument/2006/relationships/image" Target="../media/image45.jpeg"/><Relationship Id="rId2" Type="http://schemas.openxmlformats.org/officeDocument/2006/relationships/image" Target="../media/image8.jpg"/><Relationship Id="rId1" Type="http://schemas.openxmlformats.org/officeDocument/2006/relationships/slideLayout" Target="../slideLayouts/slideLayout2.xml"/><Relationship Id="rId6" Type="http://schemas.openxmlformats.org/officeDocument/2006/relationships/image" Target="../media/image44.jpeg"/><Relationship Id="rId5" Type="http://schemas.openxmlformats.org/officeDocument/2006/relationships/image" Target="../media/image43.png"/><Relationship Id="rId4" Type="http://schemas.openxmlformats.org/officeDocument/2006/relationships/image" Target="../media/image42.jpe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6.jpeg"/><Relationship Id="rId1" Type="http://schemas.openxmlformats.org/officeDocument/2006/relationships/slideLayout" Target="../slideLayouts/slideLayout2.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9.jpeg"/></Relationships>
</file>

<file path=ppt/slides/_rels/slide2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9.jpeg"/></Relationships>
</file>

<file path=ppt/slides/_rels/slide2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jpg"/><Relationship Id="rId7" Type="http://schemas.openxmlformats.org/officeDocument/2006/relationships/image" Target="../media/image49.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9.jpeg"/></Relationships>
</file>

<file path=ppt/slides/_rels/slide2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50.jpg"/><Relationship Id="rId5" Type="http://schemas.openxmlformats.org/officeDocument/2006/relationships/image" Target="../media/image4.png"/><Relationship Id="rId4" Type="http://schemas.openxmlformats.org/officeDocument/2006/relationships/image" Target="../media/image9.jpeg"/></Relationships>
</file>

<file path=ppt/slides/_rels/slide2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jpg"/><Relationship Id="rId7" Type="http://schemas.openxmlformats.org/officeDocument/2006/relationships/image" Target="../media/image53.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52.jpeg"/><Relationship Id="rId5" Type="http://schemas.openxmlformats.org/officeDocument/2006/relationships/image" Target="../media/image51.png"/><Relationship Id="rId4" Type="http://schemas.openxmlformats.org/officeDocument/2006/relationships/image" Target="../media/image9.jpeg"/></Relationships>
</file>

<file path=ppt/slides/_rels/slide2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4.png"/><Relationship Id="rId4" Type="http://schemas.openxmlformats.org/officeDocument/2006/relationships/image" Target="../media/image9.jpeg"/></Relationships>
</file>

<file path=ppt/slides/_rels/slide28.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8.jpg"/><Relationship Id="rId7" Type="http://schemas.openxmlformats.org/officeDocument/2006/relationships/image" Target="../media/image57.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56.jpeg"/><Relationship Id="rId11" Type="http://schemas.openxmlformats.org/officeDocument/2006/relationships/image" Target="../media/image4.png"/><Relationship Id="rId5" Type="http://schemas.openxmlformats.org/officeDocument/2006/relationships/image" Target="../media/image55.png"/><Relationship Id="rId10" Type="http://schemas.openxmlformats.org/officeDocument/2006/relationships/image" Target="../media/image60.png"/><Relationship Id="rId4" Type="http://schemas.openxmlformats.org/officeDocument/2006/relationships/image" Target="../media/image9.jpeg"/><Relationship Id="rId9" Type="http://schemas.openxmlformats.org/officeDocument/2006/relationships/image" Target="../media/image59.png"/></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1.jpeg"/><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62.png"/><Relationship Id="rId5" Type="http://schemas.openxmlformats.org/officeDocument/2006/relationships/image" Target="../media/image4.png"/><Relationship Id="rId4" Type="http://schemas.openxmlformats.org/officeDocument/2006/relationships/image" Target="../media/image9.jpeg"/></Relationships>
</file>

<file path=ppt/slides/_rels/slide3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4.png"/><Relationship Id="rId4" Type="http://schemas.openxmlformats.org/officeDocument/2006/relationships/image" Target="../media/image9.jpeg"/></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4.jpeg"/><Relationship Id="rId1" Type="http://schemas.openxmlformats.org/officeDocument/2006/relationships/slideLayout" Target="../slideLayouts/slideLayout2.xml"/><Relationship Id="rId4" Type="http://schemas.microsoft.com/office/2007/relationships/hdphoto" Target="../media/hdphoto1.wdp"/></Relationships>
</file>

<file path=ppt/slides/_rels/slide3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65.png"/><Relationship Id="rId4" Type="http://schemas.openxmlformats.org/officeDocument/2006/relationships/image" Target="../media/image9.jpeg"/></Relationships>
</file>

<file path=ppt/slides/_rels/slide3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9.jpeg"/></Relationships>
</file>

<file path=ppt/slides/_rels/slide3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66.png"/><Relationship Id="rId5" Type="http://schemas.openxmlformats.org/officeDocument/2006/relationships/image" Target="../media/image4.png"/><Relationship Id="rId4" Type="http://schemas.openxmlformats.org/officeDocument/2006/relationships/image" Target="../media/image9.jpeg"/></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7.jpeg"/><Relationship Id="rId1" Type="http://schemas.openxmlformats.org/officeDocument/2006/relationships/slideLayout" Target="../slideLayouts/slideLayout2.xml"/><Relationship Id="rId4" Type="http://schemas.microsoft.com/office/2007/relationships/hdphoto" Target="../media/hdphoto1.wdp"/></Relationships>
</file>

<file path=ppt/slides/_rels/slide3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68.jpg"/><Relationship Id="rId5" Type="http://schemas.openxmlformats.org/officeDocument/2006/relationships/image" Target="../media/image4.png"/><Relationship Id="rId4" Type="http://schemas.openxmlformats.org/officeDocument/2006/relationships/image" Target="../media/image9.jpeg"/></Relationships>
</file>

<file path=ppt/slides/_rels/slide38.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8.jpg"/><Relationship Id="rId7" Type="http://schemas.openxmlformats.org/officeDocument/2006/relationships/image" Target="../media/image42.jpe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69.png"/><Relationship Id="rId5" Type="http://schemas.openxmlformats.org/officeDocument/2006/relationships/image" Target="../media/image4.png"/><Relationship Id="rId4" Type="http://schemas.openxmlformats.org/officeDocument/2006/relationships/image" Target="../media/image9.jpeg"/></Relationships>
</file>

<file path=ppt/slides/_rels/slide3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10.jpg"/><Relationship Id="rId4" Type="http://schemas.openxmlformats.org/officeDocument/2006/relationships/image" Target="../media/image9.jpeg"/></Relationships>
</file>

<file path=ppt/slides/_rels/slide40.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70.png"/><Relationship Id="rId5" Type="http://schemas.openxmlformats.org/officeDocument/2006/relationships/image" Target="../media/image4.pn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8.jp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4.png"/><Relationship Id="rId4" Type="http://schemas.openxmlformats.org/officeDocument/2006/relationships/image" Target="../media/image9.jpeg"/><Relationship Id="rId9" Type="http://schemas.openxmlformats.org/officeDocument/2006/relationships/image" Target="../media/image15.svg"/></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16.pn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jpeg"/><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18.JPG"/><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4.png"/><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36F4D"/>
        </a:solidFill>
        <a:effectLst/>
      </p:bgPr>
    </p:bg>
    <p:spTree>
      <p:nvGrpSpPr>
        <p:cNvPr id="1" name=""/>
        <p:cNvGrpSpPr/>
        <p:nvPr/>
      </p:nvGrpSpPr>
      <p:grpSpPr>
        <a:xfrm>
          <a:off x="0" y="0"/>
          <a:ext cx="0" cy="0"/>
          <a:chOff x="0" y="0"/>
          <a:chExt cx="0" cy="0"/>
        </a:xfrm>
      </p:grpSpPr>
      <p:sp>
        <p:nvSpPr>
          <p:cNvPr id="6" name="ZoneTexte 5"/>
          <p:cNvSpPr txBox="1"/>
          <p:nvPr/>
        </p:nvSpPr>
        <p:spPr>
          <a:xfrm>
            <a:off x="998480" y="2753711"/>
            <a:ext cx="184731" cy="584775"/>
          </a:xfrm>
          <a:prstGeom prst="rect">
            <a:avLst/>
          </a:prstGeom>
          <a:noFill/>
        </p:spPr>
        <p:txBody>
          <a:bodyPr wrap="none" rtlCol="0">
            <a:spAutoFit/>
          </a:bodyPr>
          <a:lstStyle/>
          <a:p>
            <a:endParaRPr lang="fr-FR" sz="3200" dirty="0">
              <a:solidFill>
                <a:schemeClr val="bg1"/>
              </a:solidFill>
              <a:latin typeface="Century Gothic" panose="020B0502020202020204" pitchFamily="34" charset="0"/>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2790" y="342437"/>
            <a:ext cx="5741175" cy="5741175"/>
          </a:xfrm>
          <a:prstGeom prst="rect">
            <a:avLst/>
          </a:prstGeom>
        </p:spPr>
      </p:pic>
      <p:sp>
        <p:nvSpPr>
          <p:cNvPr id="9" name="ZoneTexte 8"/>
          <p:cNvSpPr txBox="1"/>
          <p:nvPr/>
        </p:nvSpPr>
        <p:spPr>
          <a:xfrm>
            <a:off x="340679" y="2889061"/>
            <a:ext cx="5452848" cy="2185214"/>
          </a:xfrm>
          <a:prstGeom prst="rect">
            <a:avLst/>
          </a:prstGeom>
          <a:noFill/>
          <a:effectLst>
            <a:outerShdw blurRad="50800" dist="38100" dir="2700000" algn="tl" rotWithShape="0">
              <a:prstClr val="black">
                <a:alpha val="40000"/>
              </a:prstClr>
            </a:outerShdw>
          </a:effectLst>
        </p:spPr>
        <p:txBody>
          <a:bodyPr wrap="square" rtlCol="0">
            <a:spAutoFit/>
          </a:bodyPr>
          <a:lstStyle/>
          <a:p>
            <a:r>
              <a:rPr lang="fr-FR" sz="4400" dirty="0">
                <a:solidFill>
                  <a:schemeClr val="bg1"/>
                </a:solidFill>
                <a:latin typeface="Century Gothic" panose="020B0502020202020204" pitchFamily="34" charset="0"/>
              </a:rPr>
              <a:t>Présentation de la plateforme </a:t>
            </a:r>
            <a:r>
              <a:rPr lang="fr-FR" sz="4400" b="1" dirty="0">
                <a:solidFill>
                  <a:schemeClr val="bg1"/>
                </a:solidFill>
                <a:latin typeface="Century Gothic" panose="020B0502020202020204" pitchFamily="34" charset="0"/>
              </a:rPr>
              <a:t>	</a:t>
            </a:r>
            <a:r>
              <a:rPr lang="fr-FR" sz="4800" b="1" dirty="0" err="1">
                <a:solidFill>
                  <a:schemeClr val="bg1"/>
                </a:solidFill>
                <a:latin typeface="Century Gothic" panose="020B0502020202020204" pitchFamily="34" charset="0"/>
              </a:rPr>
              <a:t>Suspen’Dons</a:t>
            </a:r>
            <a:endParaRPr lang="fr-FR" sz="4400" b="1" dirty="0">
              <a:solidFill>
                <a:schemeClr val="bg1"/>
              </a:solidFill>
              <a:latin typeface="Century Gothic" panose="020B0502020202020204" pitchFamily="34" charset="0"/>
            </a:endParaRPr>
          </a:p>
        </p:txBody>
      </p:sp>
      <p:sp>
        <p:nvSpPr>
          <p:cNvPr id="5" name="ZoneTexte 4"/>
          <p:cNvSpPr txBox="1"/>
          <p:nvPr/>
        </p:nvSpPr>
        <p:spPr>
          <a:xfrm>
            <a:off x="340679" y="342437"/>
            <a:ext cx="6444029" cy="2296061"/>
          </a:xfrm>
          <a:prstGeom prst="rect">
            <a:avLst/>
          </a:prstGeom>
          <a:noFill/>
          <a:effectLst>
            <a:outerShdw blurRad="50800" dist="38100" dir="2700000" algn="tl" rotWithShape="0">
              <a:prstClr val="black">
                <a:alpha val="40000"/>
              </a:prstClr>
            </a:outerShdw>
          </a:effectLst>
        </p:spPr>
        <p:txBody>
          <a:bodyPr wrap="square" rtlCol="0">
            <a:spAutoFit/>
          </a:bodyPr>
          <a:lstStyle/>
          <a:p>
            <a:r>
              <a:rPr lang="fr-FR" sz="7200" b="1" dirty="0">
                <a:solidFill>
                  <a:schemeClr val="bg1"/>
                </a:solidFill>
                <a:latin typeface="Century Gothic" panose="020B0502020202020204" pitchFamily="34" charset="0"/>
              </a:rPr>
              <a:t>Projet Entreprenariat </a:t>
            </a:r>
          </a:p>
        </p:txBody>
      </p:sp>
      <p:pic>
        <p:nvPicPr>
          <p:cNvPr id="4" name="Image 3"/>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0672045" y="6047976"/>
            <a:ext cx="1313394" cy="688283"/>
          </a:xfrm>
          <a:prstGeom prst="rect">
            <a:avLst/>
          </a:prstGeom>
        </p:spPr>
      </p:pic>
      <p:pic>
        <p:nvPicPr>
          <p:cNvPr id="3074" name="Picture 2" descr="http://www.epita.fr/international/images/media/logos/cti-logo.png"/>
          <p:cNvPicPr>
            <a:picLocks noChangeAspect="1" noChangeArrowheads="1"/>
          </p:cNvPicPr>
          <p:nvPr/>
        </p:nvPicPr>
        <p:blipFill>
          <a:blip r:embed="rId5" cstate="hqprint">
            <a:extLst>
              <a:ext uri="{28A0092B-C50C-407E-A947-70E740481C1C}">
                <a14:useLocalDpi xmlns:a14="http://schemas.microsoft.com/office/drawing/2010/main" val="0"/>
              </a:ext>
            </a:extLst>
          </a:blip>
          <a:srcRect/>
          <a:stretch>
            <a:fillRect/>
          </a:stretch>
        </p:blipFill>
        <p:spPr bwMode="auto">
          <a:xfrm>
            <a:off x="9327671" y="6082975"/>
            <a:ext cx="1005670" cy="653922"/>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descr="Cisco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60002" y="6088172"/>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18512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30" name="Rectangle 29"/>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4" name="Image 13"/>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96457" y="5926238"/>
            <a:ext cx="1588481" cy="931762"/>
          </a:xfrm>
          <a:prstGeom prst="rect">
            <a:avLst/>
          </a:prstGeom>
        </p:spPr>
      </p:pic>
      <p:pic>
        <p:nvPicPr>
          <p:cNvPr id="15"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423"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10</a:t>
            </a:fld>
            <a:r>
              <a:rPr lang="fr-FR" dirty="0"/>
              <a:t>/40</a:t>
            </a:r>
            <a:endParaRPr lang="fr-FR" dirty="0"/>
          </a:p>
        </p:txBody>
      </p:sp>
      <p:sp>
        <p:nvSpPr>
          <p:cNvPr id="17" name="ZoneTexte 16"/>
          <p:cNvSpPr txBox="1"/>
          <p:nvPr/>
        </p:nvSpPr>
        <p:spPr>
          <a:xfrm>
            <a:off x="756744" y="409904"/>
            <a:ext cx="4442242" cy="584775"/>
          </a:xfrm>
          <a:prstGeom prst="rect">
            <a:avLst/>
          </a:prstGeom>
          <a:noFill/>
        </p:spPr>
        <p:txBody>
          <a:bodyPr wrap="none" rtlCol="0">
            <a:spAutoFit/>
          </a:bodyPr>
          <a:lstStyle/>
          <a:p>
            <a:r>
              <a:rPr lang="fr-FR" sz="3200" b="1" dirty="0">
                <a:latin typeface="Century Gothic" panose="020B0502020202020204" pitchFamily="34" charset="0"/>
              </a:rPr>
              <a:t>Les outils &amp; méthodes</a:t>
            </a:r>
          </a:p>
        </p:txBody>
      </p:sp>
      <p:pic>
        <p:nvPicPr>
          <p:cNvPr id="18" name="Imag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30974" y="4785598"/>
            <a:ext cx="1000332" cy="1000332"/>
          </a:xfrm>
          <a:prstGeom prst="rect">
            <a:avLst/>
          </a:prstGeom>
        </p:spPr>
      </p:pic>
      <p:sp>
        <p:nvSpPr>
          <p:cNvPr id="19" name="ZoneTexte 18"/>
          <p:cNvSpPr txBox="1"/>
          <p:nvPr/>
        </p:nvSpPr>
        <p:spPr>
          <a:xfrm>
            <a:off x="1335434" y="2516015"/>
            <a:ext cx="7722694" cy="707886"/>
          </a:xfrm>
          <a:prstGeom prst="rect">
            <a:avLst/>
          </a:prstGeom>
          <a:noFill/>
        </p:spPr>
        <p:txBody>
          <a:bodyPr wrap="square" rtlCol="0">
            <a:spAutoFit/>
          </a:bodyPr>
          <a:lstStyle/>
          <a:p>
            <a:r>
              <a:rPr lang="fr-FR" sz="4000" b="1" dirty="0"/>
              <a:t>- - - - - - - - - - - - - - - - - - - - - - - - - - - - </a:t>
            </a:r>
          </a:p>
        </p:txBody>
      </p:sp>
      <p:sp>
        <p:nvSpPr>
          <p:cNvPr id="20" name="ZoneTexte 19"/>
          <p:cNvSpPr txBox="1"/>
          <p:nvPr/>
        </p:nvSpPr>
        <p:spPr>
          <a:xfrm>
            <a:off x="1380666" y="968514"/>
            <a:ext cx="7722694" cy="707886"/>
          </a:xfrm>
          <a:prstGeom prst="rect">
            <a:avLst/>
          </a:prstGeom>
          <a:noFill/>
        </p:spPr>
        <p:txBody>
          <a:bodyPr wrap="square" rtlCol="0">
            <a:spAutoFit/>
          </a:bodyPr>
          <a:lstStyle/>
          <a:p>
            <a:r>
              <a:rPr lang="fr-FR" sz="4000" b="1" dirty="0"/>
              <a:t>- - - - - - - - - - - - - - - - - - - - - - - - - - - - </a:t>
            </a:r>
          </a:p>
        </p:txBody>
      </p:sp>
      <p:sp>
        <p:nvSpPr>
          <p:cNvPr id="21" name="ZoneTexte 20"/>
          <p:cNvSpPr txBox="1"/>
          <p:nvPr/>
        </p:nvSpPr>
        <p:spPr>
          <a:xfrm>
            <a:off x="1380666" y="4078638"/>
            <a:ext cx="7722694" cy="707886"/>
          </a:xfrm>
          <a:prstGeom prst="rect">
            <a:avLst/>
          </a:prstGeom>
          <a:noFill/>
        </p:spPr>
        <p:txBody>
          <a:bodyPr wrap="square" rtlCol="0">
            <a:spAutoFit/>
          </a:bodyPr>
          <a:lstStyle/>
          <a:p>
            <a:r>
              <a:rPr lang="fr-FR" sz="4000" b="1" dirty="0"/>
              <a:t>- - - - - - - - - - - - - - - - - - - - - - - - - - - - </a:t>
            </a:r>
          </a:p>
        </p:txBody>
      </p:sp>
      <p:sp>
        <p:nvSpPr>
          <p:cNvPr id="22" name="ZoneTexte 21"/>
          <p:cNvSpPr txBox="1"/>
          <p:nvPr/>
        </p:nvSpPr>
        <p:spPr>
          <a:xfrm>
            <a:off x="533496" y="1962930"/>
            <a:ext cx="929485" cy="400110"/>
          </a:xfrm>
          <a:prstGeom prst="rect">
            <a:avLst/>
          </a:prstGeom>
          <a:noFill/>
        </p:spPr>
        <p:txBody>
          <a:bodyPr wrap="none" rtlCol="0">
            <a:spAutoFit/>
          </a:bodyPr>
          <a:lstStyle/>
          <a:p>
            <a:r>
              <a:rPr lang="fr-FR" sz="2000" b="1" dirty="0"/>
              <a:t>Travail</a:t>
            </a:r>
            <a:r>
              <a:rPr lang="fr-FR" dirty="0"/>
              <a:t> </a:t>
            </a:r>
          </a:p>
        </p:txBody>
      </p:sp>
      <p:sp>
        <p:nvSpPr>
          <p:cNvPr id="23" name="ZoneTexte 22"/>
          <p:cNvSpPr txBox="1"/>
          <p:nvPr/>
        </p:nvSpPr>
        <p:spPr>
          <a:xfrm>
            <a:off x="533496" y="5085709"/>
            <a:ext cx="1923283" cy="400110"/>
          </a:xfrm>
          <a:prstGeom prst="rect">
            <a:avLst/>
          </a:prstGeom>
          <a:noFill/>
        </p:spPr>
        <p:txBody>
          <a:bodyPr wrap="none" rtlCol="0">
            <a:spAutoFit/>
          </a:bodyPr>
          <a:lstStyle/>
          <a:p>
            <a:r>
              <a:rPr lang="fr-FR" sz="2000" b="1" dirty="0"/>
              <a:t>Communication</a:t>
            </a:r>
            <a:r>
              <a:rPr lang="fr-FR" dirty="0"/>
              <a:t> </a:t>
            </a:r>
          </a:p>
        </p:txBody>
      </p:sp>
      <p:sp>
        <p:nvSpPr>
          <p:cNvPr id="24" name="ZoneTexte 23"/>
          <p:cNvSpPr txBox="1"/>
          <p:nvPr/>
        </p:nvSpPr>
        <p:spPr>
          <a:xfrm>
            <a:off x="533496" y="3574649"/>
            <a:ext cx="1596784" cy="400110"/>
          </a:xfrm>
          <a:prstGeom prst="rect">
            <a:avLst/>
          </a:prstGeom>
          <a:noFill/>
        </p:spPr>
        <p:txBody>
          <a:bodyPr wrap="none" rtlCol="0">
            <a:spAutoFit/>
          </a:bodyPr>
          <a:lstStyle/>
          <a:p>
            <a:r>
              <a:rPr lang="fr-FR" sz="2000" b="1" dirty="0"/>
              <a:t>Organisation</a:t>
            </a:r>
            <a:r>
              <a:rPr lang="fr-FR" dirty="0"/>
              <a:t> </a:t>
            </a:r>
          </a:p>
        </p:txBody>
      </p:sp>
      <p:pic>
        <p:nvPicPr>
          <p:cNvPr id="25" name="Imag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15403" y="3108951"/>
            <a:ext cx="3175000" cy="1012031"/>
          </a:xfrm>
          <a:prstGeom prst="rect">
            <a:avLst/>
          </a:prstGeom>
        </p:spPr>
      </p:pic>
      <p:pic>
        <p:nvPicPr>
          <p:cNvPr id="26" name="Image 25"/>
          <p:cNvPicPr>
            <a:picLocks noChangeAspect="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l="4776" t="22177" b="19478"/>
          <a:stretch/>
        </p:blipFill>
        <p:spPr>
          <a:xfrm>
            <a:off x="3895873" y="3220610"/>
            <a:ext cx="1765301" cy="1011320"/>
          </a:xfrm>
          <a:prstGeom prst="rect">
            <a:avLst/>
          </a:prstGeom>
        </p:spPr>
      </p:pic>
      <p:pic>
        <p:nvPicPr>
          <p:cNvPr id="27" name="Image 26"/>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378996" y="3097471"/>
            <a:ext cx="1091630" cy="1091630"/>
          </a:xfrm>
          <a:prstGeom prst="rect">
            <a:avLst/>
          </a:prstGeom>
        </p:spPr>
      </p:pic>
      <p:pic>
        <p:nvPicPr>
          <p:cNvPr id="28" name="Image 27"/>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213020" y="1444998"/>
            <a:ext cx="1248982" cy="1248982"/>
          </a:xfrm>
          <a:prstGeom prst="rect">
            <a:avLst/>
          </a:prstGeom>
        </p:spPr>
      </p:pic>
      <p:pic>
        <p:nvPicPr>
          <p:cNvPr id="29" name="Image 28"/>
          <p:cNvPicPr>
            <a:picLocks noChangeAspect="1"/>
          </p:cNvPicPr>
          <p:nvPr/>
        </p:nvPicPr>
        <p:blipFill>
          <a:blip r:embed="rId9" cstate="hq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49181" y="1502295"/>
            <a:ext cx="1846716" cy="1230415"/>
          </a:xfrm>
          <a:prstGeom prst="rect">
            <a:avLst/>
          </a:prstGeom>
        </p:spPr>
      </p:pic>
      <p:sp>
        <p:nvSpPr>
          <p:cNvPr id="31" name="ZoneTexte 3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4" name="ZoneTexte 33"/>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32" name="Picture 2" descr="Cisco Logo"/>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55628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https://static.pexels.com/photos/40120/pexels-photo-40120.jpeg"/>
          <p:cNvPicPr>
            <a:picLocks noChangeAspect="1" noChangeArrowheads="1"/>
          </p:cNvPicPr>
          <p:nvPr/>
        </p:nvPicPr>
        <p:blipFill rotWithShape="1">
          <a:blip r:embed="rId2">
            <a:extLst>
              <a:ext uri="{28A0092B-C50C-407E-A947-70E740481C1C}">
                <a14:useLocalDpi xmlns:a14="http://schemas.microsoft.com/office/drawing/2010/main" val="0"/>
              </a:ext>
            </a:extLst>
          </a:blip>
          <a:srcRect b="15716"/>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12" name="ZoneTexte 11"/>
          <p:cNvSpPr txBox="1"/>
          <p:nvPr/>
        </p:nvSpPr>
        <p:spPr>
          <a:xfrm>
            <a:off x="647053" y="337882"/>
            <a:ext cx="6960560"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Business Model</a:t>
            </a:r>
          </a:p>
        </p:txBody>
      </p:sp>
    </p:spTree>
    <p:extLst>
      <p:ext uri="{BB962C8B-B14F-4D97-AF65-F5344CB8AC3E}">
        <p14:creationId xmlns:p14="http://schemas.microsoft.com/office/powerpoint/2010/main" val="38160430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0" name="Rectangle 19"/>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8" name="Image 17"/>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9"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756744" y="409904"/>
            <a:ext cx="6054863" cy="584775"/>
          </a:xfrm>
          <a:prstGeom prst="rect">
            <a:avLst/>
          </a:prstGeom>
          <a:noFill/>
        </p:spPr>
        <p:txBody>
          <a:bodyPr wrap="none" rtlCol="0">
            <a:spAutoFit/>
          </a:bodyPr>
          <a:lstStyle/>
          <a:p>
            <a:r>
              <a:rPr lang="fr-FR" sz="3200" b="1" dirty="0">
                <a:latin typeface="Century Gothic" panose="020B0502020202020204" pitchFamily="34" charset="0"/>
              </a:rPr>
              <a:t>Le marché et les concurrents</a:t>
            </a:r>
          </a:p>
        </p:txBody>
      </p:sp>
      <p:sp>
        <p:nvSpPr>
          <p:cNvPr id="3" name="ZoneTexte 2"/>
          <p:cNvSpPr txBox="1"/>
          <p:nvPr/>
        </p:nvSpPr>
        <p:spPr>
          <a:xfrm>
            <a:off x="1375436" y="1543050"/>
            <a:ext cx="5957400" cy="707886"/>
          </a:xfrm>
          <a:prstGeom prst="rect">
            <a:avLst/>
          </a:prstGeom>
          <a:noFill/>
        </p:spPr>
        <p:txBody>
          <a:bodyPr wrap="none" rtlCol="0">
            <a:spAutoFit/>
          </a:bodyPr>
          <a:lstStyle/>
          <a:p>
            <a:pPr marL="285750" indent="-285750">
              <a:buFont typeface="Arial" panose="020B0604020202020204" pitchFamily="34" charset="0"/>
              <a:buChar char="•"/>
            </a:pPr>
            <a:r>
              <a:rPr lang="fr-FR" sz="2000" b="1" dirty="0"/>
              <a:t>Le « </a:t>
            </a:r>
            <a:r>
              <a:rPr lang="fr-FR" sz="2000" b="1" dirty="0" err="1"/>
              <a:t>view</a:t>
            </a:r>
            <a:r>
              <a:rPr lang="fr-FR" sz="2000" b="1" dirty="0"/>
              <a:t>-to-</a:t>
            </a:r>
            <a:r>
              <a:rPr lang="fr-FR" sz="2000" b="1" dirty="0" err="1"/>
              <a:t>donate</a:t>
            </a:r>
            <a:r>
              <a:rPr lang="fr-FR" sz="2000" b="1" dirty="0"/>
              <a:t> », une phénomène grandissant</a:t>
            </a:r>
          </a:p>
          <a:p>
            <a:pPr marL="285750" indent="-285750">
              <a:buFont typeface="Arial" panose="020B0604020202020204" pitchFamily="34" charset="0"/>
              <a:buChar char="•"/>
            </a:pPr>
            <a:r>
              <a:rPr lang="fr-FR" sz="2000" b="1" dirty="0"/>
              <a:t>Le smartphone comme source de revenus </a:t>
            </a:r>
          </a:p>
        </p:txBody>
      </p:sp>
      <p:pic>
        <p:nvPicPr>
          <p:cNvPr id="4" name="Imag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74343" y="2774864"/>
            <a:ext cx="1743075" cy="1485900"/>
          </a:xfrm>
          <a:prstGeom prst="rect">
            <a:avLst/>
          </a:prstGeom>
        </p:spPr>
      </p:pic>
      <p:pic>
        <p:nvPicPr>
          <p:cNvPr id="5" name="Imag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36001" y="2822292"/>
            <a:ext cx="1499234" cy="1499234"/>
          </a:xfrm>
          <a:prstGeom prst="rect">
            <a:avLst/>
          </a:prstGeom>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12</a:t>
            </a:fld>
            <a:r>
              <a:rPr lang="fr-FR" dirty="0"/>
              <a:t>/40</a:t>
            </a:r>
            <a:endParaRPr lang="fr-FR" dirty="0"/>
          </a:p>
        </p:txBody>
      </p:sp>
      <p:sp>
        <p:nvSpPr>
          <p:cNvPr id="21" name="ZoneTexte 2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4" name="ZoneTexte 23"/>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4" name="Picture 2" descr="Cisco Logo"/>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95227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0" name="Rectangle 19"/>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8" name="Image 17"/>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9"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756744" y="409904"/>
            <a:ext cx="184731" cy="584775"/>
          </a:xfrm>
          <a:prstGeom prst="rect">
            <a:avLst/>
          </a:prstGeom>
          <a:noFill/>
        </p:spPr>
        <p:txBody>
          <a:bodyPr wrap="none" rtlCol="0">
            <a:spAutoFit/>
          </a:bodyPr>
          <a:lstStyle/>
          <a:p>
            <a:endParaRPr lang="fr-FR" sz="3200" b="1" dirty="0">
              <a:latin typeface="Century Gothic" panose="020B0502020202020204" pitchFamily="34" charset="0"/>
            </a:endParaRPr>
          </a:p>
        </p:txBody>
      </p:sp>
      <p:sp>
        <p:nvSpPr>
          <p:cNvPr id="3" name="ZoneTexte 2"/>
          <p:cNvSpPr txBox="1"/>
          <p:nvPr/>
        </p:nvSpPr>
        <p:spPr>
          <a:xfrm>
            <a:off x="1375436" y="1543050"/>
            <a:ext cx="473206" cy="400110"/>
          </a:xfrm>
          <a:prstGeom prst="rect">
            <a:avLst/>
          </a:prstGeom>
          <a:noFill/>
        </p:spPr>
        <p:txBody>
          <a:bodyPr wrap="none" rtlCol="0">
            <a:spAutoFit/>
          </a:bodyPr>
          <a:lstStyle/>
          <a:p>
            <a:pPr marL="285750" indent="-285750">
              <a:buFont typeface="Arial" panose="020B0604020202020204" pitchFamily="34" charset="0"/>
              <a:buChar char="•"/>
            </a:pPr>
            <a:endParaRPr lang="fr-FR" sz="2000" b="1" dirty="0"/>
          </a:p>
        </p:txBody>
      </p:sp>
      <p:sp>
        <p:nvSpPr>
          <p:cNvPr id="14" name="ZoneTexte 13"/>
          <p:cNvSpPr txBox="1"/>
          <p:nvPr/>
        </p:nvSpPr>
        <p:spPr>
          <a:xfrm>
            <a:off x="756744" y="409904"/>
            <a:ext cx="6503703" cy="584775"/>
          </a:xfrm>
          <a:prstGeom prst="rect">
            <a:avLst/>
          </a:prstGeom>
          <a:noFill/>
        </p:spPr>
        <p:txBody>
          <a:bodyPr wrap="none" rtlCol="0">
            <a:spAutoFit/>
          </a:bodyPr>
          <a:lstStyle/>
          <a:p>
            <a:r>
              <a:rPr lang="fr-FR" sz="3200" b="1" dirty="0">
                <a:latin typeface="Century Gothic" panose="020B0502020202020204" pitchFamily="34" charset="0"/>
              </a:rPr>
              <a:t>Présentation du Business Model </a:t>
            </a:r>
          </a:p>
        </p:txBody>
      </p:sp>
      <p:pic>
        <p:nvPicPr>
          <p:cNvPr id="6" name="Imag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669" y="646421"/>
            <a:ext cx="3932621" cy="5565155"/>
          </a:xfrm>
          <a:prstGeom prst="rect">
            <a:avLst/>
          </a:prstGeom>
        </p:spPr>
      </p:pic>
      <p:pic>
        <p:nvPicPr>
          <p:cNvPr id="10" name="Image 9"/>
          <p:cNvPicPr>
            <a:picLocks noChangeAspect="1"/>
          </p:cNvPicPr>
          <p:nvPr/>
        </p:nvPicPr>
        <p:blipFill>
          <a:blip r:embed="rId5"/>
          <a:stretch>
            <a:fillRect/>
          </a:stretch>
        </p:blipFill>
        <p:spPr>
          <a:xfrm>
            <a:off x="849109" y="4186010"/>
            <a:ext cx="1995691" cy="615110"/>
          </a:xfrm>
          <a:prstGeom prst="rect">
            <a:avLst/>
          </a:prstGeom>
        </p:spPr>
      </p:pic>
      <p:pic>
        <p:nvPicPr>
          <p:cNvPr id="2" name="Imag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7382" y="3421741"/>
            <a:ext cx="2118218" cy="681801"/>
          </a:xfrm>
          <a:prstGeom prst="rect">
            <a:avLst/>
          </a:prstGeom>
        </p:spPr>
      </p:pic>
      <p:pic>
        <p:nvPicPr>
          <p:cNvPr id="4" name="Imag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4216" y="4153740"/>
            <a:ext cx="2111384" cy="686200"/>
          </a:xfrm>
          <a:prstGeom prst="rect">
            <a:avLst/>
          </a:prstGeom>
        </p:spPr>
      </p:pic>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11" name="Espace réservé du pied de page 10"/>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3" name="Espace réservé du numéro de diapositive 12"/>
          <p:cNvSpPr>
            <a:spLocks noGrp="1"/>
          </p:cNvSpPr>
          <p:nvPr>
            <p:ph type="sldNum" sz="quarter" idx="12"/>
          </p:nvPr>
        </p:nvSpPr>
        <p:spPr>
          <a:xfrm>
            <a:off x="10951151" y="6356350"/>
            <a:ext cx="858982" cy="365125"/>
          </a:xfrm>
        </p:spPr>
        <p:txBody>
          <a:bodyPr/>
          <a:lstStyle/>
          <a:p>
            <a:fld id="{EA27A45B-77EB-4839-A102-834B06C26C52}" type="slidenum">
              <a:rPr lang="fr-FR" smtClean="0"/>
              <a:t>13</a:t>
            </a:fld>
            <a:r>
              <a:rPr lang="fr-FR" dirty="0"/>
              <a:t>/40</a:t>
            </a:r>
            <a:endParaRPr lang="fr-FR" dirty="0"/>
          </a:p>
        </p:txBody>
      </p:sp>
      <p:sp>
        <p:nvSpPr>
          <p:cNvPr id="21" name="ZoneTexte 2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7" name="Picture 2" descr="Cisco 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7054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43" presetClass="path" presetSubtype="0" accel="50000" decel="50000" fill="hold" nodeType="afterEffect">
                                  <p:stCondLst>
                                    <p:cond delay="0"/>
                                  </p:stCondLst>
                                  <p:childTnLst>
                                    <p:animMotion origin="layout" path="M -1.04167E-6 -1.11111E-6 L 0.125 -1.11111E-6 C 0.18099 -1.11111E-6 0.25 -0.06898 0.25 -0.125 L 0.25 -0.25 " pathEditMode="relative" rAng="0" ptsTypes="AAAA">
                                      <p:cBhvr>
                                        <p:cTn id="9" dur="2000" fill="hold"/>
                                        <p:tgtEl>
                                          <p:spTgt spid="2"/>
                                        </p:tgtEl>
                                        <p:attrNameLst>
                                          <p:attrName>ppt_x</p:attrName>
                                          <p:attrName>ppt_y</p:attrName>
                                        </p:attrNameLst>
                                      </p:cBhvr>
                                      <p:rCtr x="12500" y="-12500"/>
                                    </p:animMotion>
                                  </p:childTnLst>
                                </p:cTn>
                              </p:par>
                            </p:childTnLst>
                          </p:cTn>
                        </p:par>
                        <p:par>
                          <p:cTn id="10" fill="hold">
                            <p:stCondLst>
                              <p:cond delay="2000"/>
                            </p:stCondLst>
                            <p:childTnLst>
                              <p:par>
                                <p:cTn id="11" presetID="6" presetClass="emph" presetSubtype="0" fill="hold" nodeType="afterEffect">
                                  <p:stCondLst>
                                    <p:cond delay="0"/>
                                  </p:stCondLst>
                                  <p:childTnLst>
                                    <p:animScale>
                                      <p:cBhvr>
                                        <p:cTn id="12" dur="2000" fill="hold"/>
                                        <p:tgtEl>
                                          <p:spTgt spid="2"/>
                                        </p:tgtEl>
                                      </p:cBhvr>
                                      <p:by x="150000" y="150000"/>
                                    </p:animScale>
                                  </p:childTnLst>
                                </p:cTn>
                              </p:par>
                            </p:childTnLst>
                          </p:cTn>
                        </p:par>
                      </p:childTnLst>
                    </p:cTn>
                  </p:par>
                  <p:par>
                    <p:cTn id="13" fill="hold">
                      <p:stCondLst>
                        <p:cond delay="indefinite"/>
                      </p:stCondLst>
                      <p:childTnLst>
                        <p:par>
                          <p:cTn id="14" fill="hold">
                            <p:stCondLst>
                              <p:cond delay="0"/>
                            </p:stCondLst>
                            <p:childTnLst>
                              <p:par>
                                <p:cTn id="15" presetID="2" presetClass="exit" presetSubtype="8" fill="hold" nodeType="clickEffect">
                                  <p:stCondLst>
                                    <p:cond delay="0"/>
                                  </p:stCondLst>
                                  <p:childTnLst>
                                    <p:anim calcmode="lin" valueType="num">
                                      <p:cBhvr additive="base">
                                        <p:cTn id="16" dur="500"/>
                                        <p:tgtEl>
                                          <p:spTgt spid="2"/>
                                        </p:tgtEl>
                                        <p:attrNameLst>
                                          <p:attrName>ppt_x</p:attrName>
                                        </p:attrNameLst>
                                      </p:cBhvr>
                                      <p:tavLst>
                                        <p:tav tm="0">
                                          <p:val>
                                            <p:strVal val="ppt_x"/>
                                          </p:val>
                                        </p:tav>
                                        <p:tav tm="100000">
                                          <p:val>
                                            <p:strVal val="0-ppt_w/2"/>
                                          </p:val>
                                        </p:tav>
                                      </p:tavLst>
                                    </p:anim>
                                    <p:anim calcmode="lin" valueType="num">
                                      <p:cBhvr additive="base">
                                        <p:cTn id="17" dur="500"/>
                                        <p:tgtEl>
                                          <p:spTgt spid="2"/>
                                        </p:tgtEl>
                                        <p:attrNameLst>
                                          <p:attrName>ppt_y</p:attrName>
                                        </p:attrNameLst>
                                      </p:cBhvr>
                                      <p:tavLst>
                                        <p:tav tm="0">
                                          <p:val>
                                            <p:strVal val="ppt_y"/>
                                          </p:val>
                                        </p:tav>
                                        <p:tav tm="100000">
                                          <p:val>
                                            <p:strVal val="ppt_y"/>
                                          </p:val>
                                        </p:tav>
                                      </p:tavLst>
                                    </p:anim>
                                    <p:set>
                                      <p:cBhvr>
                                        <p:cTn id="18" dur="1" fill="hold">
                                          <p:stCondLst>
                                            <p:cond delay="499"/>
                                          </p:stCondLst>
                                        </p:cTn>
                                        <p:tgtEl>
                                          <p:spTgt spid="2"/>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43" presetClass="path" presetSubtype="0" accel="50000" decel="50000" fill="hold" nodeType="withEffect">
                                  <p:stCondLst>
                                    <p:cond delay="0"/>
                                  </p:stCondLst>
                                  <p:childTnLst>
                                    <p:animMotion origin="layout" path="M 0 0 L 0.125 0 C 0.181 0 0.25 -0.069 0.25 -0.125 L 0.25 -0.25 E" pathEditMode="relative" ptsTypes="">
                                      <p:cBhvr>
                                        <p:cTn id="22" dur="2000" fill="hold"/>
                                        <p:tgtEl>
                                          <p:spTgt spid="4"/>
                                        </p:tgtEl>
                                        <p:attrNameLst>
                                          <p:attrName>ppt_x</p:attrName>
                                          <p:attrName>ppt_y</p:attrName>
                                        </p:attrNameLst>
                                      </p:cBhvr>
                                    </p:animMotion>
                                  </p:childTnLst>
                                </p:cTn>
                              </p:par>
                            </p:childTnLst>
                          </p:cTn>
                        </p:par>
                        <p:par>
                          <p:cTn id="23" fill="hold">
                            <p:stCondLst>
                              <p:cond delay="2000"/>
                            </p:stCondLst>
                            <p:childTnLst>
                              <p:par>
                                <p:cTn id="24" presetID="6" presetClass="emph" presetSubtype="0" fill="hold" nodeType="afterEffect">
                                  <p:stCondLst>
                                    <p:cond delay="0"/>
                                  </p:stCondLst>
                                  <p:childTnLst>
                                    <p:animScale>
                                      <p:cBhvr>
                                        <p:cTn id="25"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8" name="Rectangle 27"/>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756744" y="409904"/>
            <a:ext cx="5974713" cy="584775"/>
          </a:xfrm>
          <a:prstGeom prst="rect">
            <a:avLst/>
          </a:prstGeom>
          <a:noFill/>
        </p:spPr>
        <p:txBody>
          <a:bodyPr wrap="none" rtlCol="0">
            <a:spAutoFit/>
          </a:bodyPr>
          <a:lstStyle/>
          <a:p>
            <a:r>
              <a:rPr lang="fr-FR" sz="3200" b="1" dirty="0">
                <a:latin typeface="Century Gothic" panose="020B0502020202020204" pitchFamily="34" charset="0"/>
              </a:rPr>
              <a:t>Validation du Business Model</a:t>
            </a:r>
          </a:p>
        </p:txBody>
      </p:sp>
      <p:sp>
        <p:nvSpPr>
          <p:cNvPr id="5" name="Rectangle 4"/>
          <p:cNvSpPr/>
          <p:nvPr/>
        </p:nvSpPr>
        <p:spPr>
          <a:xfrm>
            <a:off x="756744" y="1387366"/>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Majorité de 18 à 30 ans.</a:t>
            </a:r>
          </a:p>
          <a:p>
            <a:pPr marL="285750" indent="-285750">
              <a:buFont typeface="Arial" panose="020B0604020202020204" pitchFamily="34" charset="0"/>
              <a:buChar char="•"/>
            </a:pPr>
            <a:r>
              <a:rPr lang="fr-FR" dirty="0">
                <a:solidFill>
                  <a:schemeClr val="tx1"/>
                </a:solidFill>
              </a:rPr>
              <a:t>Quelques 30 – 45 ans.</a:t>
            </a:r>
          </a:p>
        </p:txBody>
      </p:sp>
      <p:sp>
        <p:nvSpPr>
          <p:cNvPr id="6" name="Rectangle 5"/>
          <p:cNvSpPr/>
          <p:nvPr/>
        </p:nvSpPr>
        <p:spPr>
          <a:xfrm>
            <a:off x="756744" y="1387366"/>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Age</a:t>
            </a:r>
          </a:p>
        </p:txBody>
      </p:sp>
      <p:sp>
        <p:nvSpPr>
          <p:cNvPr id="7" name="Rectangle 6"/>
          <p:cNvSpPr/>
          <p:nvPr/>
        </p:nvSpPr>
        <p:spPr>
          <a:xfrm>
            <a:off x="5055475" y="1393364"/>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dirty="0">
              <a:solidFill>
                <a:schemeClr val="tx1"/>
              </a:solidFill>
            </a:endParaRPr>
          </a:p>
          <a:p>
            <a:endParaRPr lang="fr-FR" dirty="0">
              <a:solidFill>
                <a:schemeClr val="tx1"/>
              </a:solidFill>
            </a:endParaRPr>
          </a:p>
          <a:p>
            <a:endParaRPr lang="fr-FR" dirty="0">
              <a:solidFill>
                <a:schemeClr val="tx1"/>
              </a:solidFill>
            </a:endParaRPr>
          </a:p>
          <a:p>
            <a:pPr marL="285750" indent="-285750">
              <a:buFont typeface="Arial" panose="020B0604020202020204" pitchFamily="34" charset="0"/>
              <a:buChar char="•"/>
            </a:pPr>
            <a:r>
              <a:rPr lang="fr-FR" dirty="0">
                <a:solidFill>
                  <a:schemeClr val="tx1"/>
                </a:solidFill>
              </a:rPr>
              <a:t>Revenus limités voir faibles.</a:t>
            </a:r>
          </a:p>
          <a:p>
            <a:pPr marL="285750" indent="-285750">
              <a:buFont typeface="Arial" panose="020B0604020202020204" pitchFamily="34" charset="0"/>
              <a:buChar char="•"/>
            </a:pPr>
            <a:r>
              <a:rPr lang="fr-FR" dirty="0">
                <a:solidFill>
                  <a:schemeClr val="tx1"/>
                </a:solidFill>
              </a:rPr>
              <a:t>Des sans-emplois souhaitent donner mais ne peuvent pas.</a:t>
            </a:r>
          </a:p>
          <a:p>
            <a:pPr marL="285750" indent="-285750">
              <a:buFont typeface="Arial" panose="020B0604020202020204" pitchFamily="34" charset="0"/>
              <a:buChar char="•"/>
            </a:pPr>
            <a:r>
              <a:rPr lang="fr-FR" dirty="0">
                <a:solidFill>
                  <a:schemeClr val="tx1"/>
                </a:solidFill>
              </a:rPr>
              <a:t>Retraités plus aptes à donner.</a:t>
            </a:r>
          </a:p>
          <a:p>
            <a:pPr algn="ctr"/>
            <a:endParaRPr lang="fr-FR" dirty="0"/>
          </a:p>
        </p:txBody>
      </p:sp>
      <p:sp>
        <p:nvSpPr>
          <p:cNvPr id="8" name="Rectangle 7"/>
          <p:cNvSpPr/>
          <p:nvPr/>
        </p:nvSpPr>
        <p:spPr>
          <a:xfrm>
            <a:off x="5055475" y="1393364"/>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Revenus annuels</a:t>
            </a:r>
          </a:p>
        </p:txBody>
      </p:sp>
      <p:sp>
        <p:nvSpPr>
          <p:cNvPr id="9" name="Rectangle 8"/>
          <p:cNvSpPr/>
          <p:nvPr/>
        </p:nvSpPr>
        <p:spPr>
          <a:xfrm>
            <a:off x="756744" y="3704750"/>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95% des 18 / 30 ans utilisent leur smartphone quotidiennement.</a:t>
            </a:r>
          </a:p>
          <a:p>
            <a:pPr marL="285750" indent="-285750" algn="ctr">
              <a:buFont typeface="Arial" panose="020B0604020202020204" pitchFamily="34" charset="0"/>
              <a:buChar char="•"/>
            </a:pPr>
            <a:endParaRPr lang="fr-FR" dirty="0">
              <a:solidFill>
                <a:schemeClr val="tx1"/>
              </a:solidFill>
            </a:endParaRPr>
          </a:p>
        </p:txBody>
      </p:sp>
      <p:sp>
        <p:nvSpPr>
          <p:cNvPr id="10" name="Rectangle 9"/>
          <p:cNvSpPr/>
          <p:nvPr/>
        </p:nvSpPr>
        <p:spPr>
          <a:xfrm>
            <a:off x="756744" y="3704750"/>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Pourcentage </a:t>
            </a:r>
          </a:p>
        </p:txBody>
      </p:sp>
      <p:sp>
        <p:nvSpPr>
          <p:cNvPr id="11" name="Rectangle 10"/>
          <p:cNvSpPr/>
          <p:nvPr/>
        </p:nvSpPr>
        <p:spPr>
          <a:xfrm>
            <a:off x="5055475" y="3704750"/>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Une sous-estimation du nombre de sans-domicile fixe.</a:t>
            </a:r>
          </a:p>
          <a:p>
            <a:pPr marL="285750" indent="-285750">
              <a:buFont typeface="Arial" panose="020B0604020202020204" pitchFamily="34" charset="0"/>
              <a:buChar char="•"/>
            </a:pPr>
            <a:r>
              <a:rPr lang="fr-FR" dirty="0">
                <a:solidFill>
                  <a:schemeClr val="tx1"/>
                </a:solidFill>
              </a:rPr>
              <a:t>Beaucoup pensent que les sans-domicile fixe sont sans-emploi.</a:t>
            </a:r>
          </a:p>
          <a:p>
            <a:pPr marL="285750" indent="-285750">
              <a:buFont typeface="Arial" panose="020B0604020202020204" pitchFamily="34" charset="0"/>
              <a:buChar char="•"/>
            </a:pPr>
            <a:endParaRPr lang="fr-FR" dirty="0">
              <a:solidFill>
                <a:schemeClr val="tx1"/>
              </a:solidFill>
            </a:endParaRPr>
          </a:p>
        </p:txBody>
      </p:sp>
      <p:sp>
        <p:nvSpPr>
          <p:cNvPr id="12" name="Rectangle 11"/>
          <p:cNvSpPr/>
          <p:nvPr/>
        </p:nvSpPr>
        <p:spPr>
          <a:xfrm>
            <a:off x="5055475" y="3704750"/>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Avis sur les sans-abris</a:t>
            </a:r>
          </a:p>
        </p:txBody>
      </p:sp>
      <p:pic>
        <p:nvPicPr>
          <p:cNvPr id="13" name="Image 12"/>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pic>
        <p:nvPicPr>
          <p:cNvPr id="21" name="Image 20"/>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4050162" y="1443909"/>
            <a:ext cx="370388" cy="370388"/>
          </a:xfrm>
          <a:prstGeom prst="rect">
            <a:avLst/>
          </a:prstGeom>
        </p:spPr>
      </p:pic>
      <p:pic>
        <p:nvPicPr>
          <p:cNvPr id="2" name="Imag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43507" y="3757965"/>
            <a:ext cx="377043" cy="377043"/>
          </a:xfrm>
          <a:prstGeom prst="rect">
            <a:avLst/>
          </a:prstGeom>
        </p:spPr>
      </p:pic>
      <p:pic>
        <p:nvPicPr>
          <p:cNvPr id="3" name="Imag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72256" y="1459744"/>
            <a:ext cx="350714" cy="350714"/>
          </a:xfrm>
          <a:prstGeom prst="rect">
            <a:avLst/>
          </a:prstGeom>
        </p:spPr>
      </p:pic>
      <p:pic>
        <p:nvPicPr>
          <p:cNvPr id="15" name="Image 1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361743" y="3760660"/>
            <a:ext cx="361227" cy="361227"/>
          </a:xfrm>
          <a:prstGeom prst="rect">
            <a:avLst/>
          </a:prstGeom>
        </p:spPr>
      </p:pic>
      <p:sp>
        <p:nvSpPr>
          <p:cNvPr id="16" name="Espace réservé de la date 15"/>
          <p:cNvSpPr>
            <a:spLocks noGrp="1"/>
          </p:cNvSpPr>
          <p:nvPr>
            <p:ph type="dt" sz="half" idx="10"/>
          </p:nvPr>
        </p:nvSpPr>
        <p:spPr>
          <a:xfrm>
            <a:off x="9406370" y="6356350"/>
            <a:ext cx="1177636" cy="365125"/>
          </a:xfrm>
        </p:spPr>
        <p:txBody>
          <a:bodyPr/>
          <a:lstStyle/>
          <a:p>
            <a:r>
              <a:rPr lang="fr-FR"/>
              <a:t>31/01/2017</a:t>
            </a:r>
          </a:p>
        </p:txBody>
      </p:sp>
      <p:sp>
        <p:nvSpPr>
          <p:cNvPr id="26" name="Espace réservé du pied de page 2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7" name="Espace réservé du numéro de diapositive 26"/>
          <p:cNvSpPr>
            <a:spLocks noGrp="1"/>
          </p:cNvSpPr>
          <p:nvPr>
            <p:ph type="sldNum" sz="quarter" idx="12"/>
          </p:nvPr>
        </p:nvSpPr>
        <p:spPr>
          <a:xfrm>
            <a:off x="10951151" y="6356350"/>
            <a:ext cx="858982" cy="365125"/>
          </a:xfrm>
        </p:spPr>
        <p:txBody>
          <a:bodyPr/>
          <a:lstStyle/>
          <a:p>
            <a:fld id="{EA27A45B-77EB-4839-A102-834B06C26C52}" type="slidenum">
              <a:rPr lang="fr-FR" smtClean="0"/>
              <a:t>14</a:t>
            </a:fld>
            <a:r>
              <a:rPr lang="fr-FR" dirty="0"/>
              <a:t>/40</a:t>
            </a:r>
            <a:endParaRPr lang="fr-FR" dirty="0"/>
          </a:p>
        </p:txBody>
      </p:sp>
      <p:sp>
        <p:nvSpPr>
          <p:cNvPr id="29" name="ZoneTexte 28"/>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3" name="ZoneTexte 32"/>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23" name="Picture 2" descr="Cisco Logo"/>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857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nodeType="with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5" name="Rectangle 14"/>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756744" y="409904"/>
            <a:ext cx="4245073" cy="584775"/>
          </a:xfrm>
          <a:prstGeom prst="rect">
            <a:avLst/>
          </a:prstGeom>
          <a:noFill/>
        </p:spPr>
        <p:txBody>
          <a:bodyPr wrap="none" rtlCol="0">
            <a:spAutoFit/>
          </a:bodyPr>
          <a:lstStyle/>
          <a:p>
            <a:r>
              <a:rPr lang="fr-FR" sz="3200" b="1" dirty="0">
                <a:latin typeface="Century Gothic" panose="020B0502020202020204" pitchFamily="34" charset="0"/>
              </a:rPr>
              <a:t>Résultat du sondage</a:t>
            </a:r>
          </a:p>
        </p:txBody>
      </p:sp>
      <p:pic>
        <p:nvPicPr>
          <p:cNvPr id="13" name="Image 1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Graphique 10"/>
          <p:cNvGraphicFramePr>
            <a:graphicFrameLocks/>
          </p:cNvGraphicFramePr>
          <p:nvPr>
            <p:extLst>
              <p:ext uri="{D42A27DB-BD31-4B8C-83A1-F6EECF244321}">
                <p14:modId xmlns:p14="http://schemas.microsoft.com/office/powerpoint/2010/main" val="2760481096"/>
              </p:ext>
            </p:extLst>
          </p:nvPr>
        </p:nvGraphicFramePr>
        <p:xfrm>
          <a:off x="707785" y="1074443"/>
          <a:ext cx="8117532" cy="4713948"/>
        </p:xfrm>
        <a:graphic>
          <a:graphicData uri="http://schemas.openxmlformats.org/drawingml/2006/chart">
            <c:chart xmlns:c="http://schemas.openxmlformats.org/drawingml/2006/chart" xmlns:r="http://schemas.openxmlformats.org/officeDocument/2006/relationships" r:id="rId4"/>
          </a:graphicData>
        </a:graphic>
      </p:graphicFrame>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3" name="Espace réservé du pied de page 2"/>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5" name="Espace réservé du numéro de diapositive 4"/>
          <p:cNvSpPr>
            <a:spLocks noGrp="1"/>
          </p:cNvSpPr>
          <p:nvPr>
            <p:ph type="sldNum" sz="quarter" idx="12"/>
          </p:nvPr>
        </p:nvSpPr>
        <p:spPr>
          <a:xfrm>
            <a:off x="10951151" y="6356350"/>
            <a:ext cx="858982" cy="365125"/>
          </a:xfrm>
        </p:spPr>
        <p:txBody>
          <a:bodyPr/>
          <a:lstStyle/>
          <a:p>
            <a:fld id="{EA27A45B-77EB-4839-A102-834B06C26C52}" type="slidenum">
              <a:rPr lang="fr-FR" smtClean="0"/>
              <a:t>15</a:t>
            </a:fld>
            <a:r>
              <a:rPr lang="fr-FR" dirty="0"/>
              <a:t>/40</a:t>
            </a:r>
            <a:endParaRPr lang="fr-FR" dirty="0"/>
          </a:p>
        </p:txBody>
      </p:sp>
      <p:sp>
        <p:nvSpPr>
          <p:cNvPr id="16" name="ZoneTexte 15"/>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6" name="ZoneTexte 25"/>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92149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6" name="Rectangle 25"/>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756744" y="409904"/>
            <a:ext cx="4245073" cy="584775"/>
          </a:xfrm>
          <a:prstGeom prst="rect">
            <a:avLst/>
          </a:prstGeom>
          <a:noFill/>
        </p:spPr>
        <p:txBody>
          <a:bodyPr wrap="none" rtlCol="0">
            <a:spAutoFit/>
          </a:bodyPr>
          <a:lstStyle/>
          <a:p>
            <a:r>
              <a:rPr lang="fr-FR" sz="3200" b="1" dirty="0">
                <a:latin typeface="Century Gothic" panose="020B0502020202020204" pitchFamily="34" charset="0"/>
              </a:rPr>
              <a:t>Résultat du sondage</a:t>
            </a:r>
          </a:p>
        </p:txBody>
      </p:sp>
      <p:pic>
        <p:nvPicPr>
          <p:cNvPr id="13" name="Image 1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4" name="Graphique 23"/>
          <p:cNvGraphicFramePr>
            <a:graphicFrameLocks/>
          </p:cNvGraphicFramePr>
          <p:nvPr>
            <p:extLst>
              <p:ext uri="{D42A27DB-BD31-4B8C-83A1-F6EECF244321}">
                <p14:modId xmlns:p14="http://schemas.microsoft.com/office/powerpoint/2010/main" val="2492072564"/>
              </p:ext>
            </p:extLst>
          </p:nvPr>
        </p:nvGraphicFramePr>
        <p:xfrm>
          <a:off x="756744" y="1209060"/>
          <a:ext cx="8024511" cy="4439877"/>
        </p:xfrm>
        <a:graphic>
          <a:graphicData uri="http://schemas.openxmlformats.org/drawingml/2006/chart">
            <c:chart xmlns:c="http://schemas.openxmlformats.org/drawingml/2006/chart" xmlns:r="http://schemas.openxmlformats.org/officeDocument/2006/relationships" r:id="rId4"/>
          </a:graphicData>
        </a:graphic>
      </p:graphicFrame>
      <p:sp>
        <p:nvSpPr>
          <p:cNvPr id="16" name="Espace réservé de la date 15"/>
          <p:cNvSpPr>
            <a:spLocks noGrp="1"/>
          </p:cNvSpPr>
          <p:nvPr>
            <p:ph type="dt" sz="half" idx="10"/>
          </p:nvPr>
        </p:nvSpPr>
        <p:spPr>
          <a:xfrm>
            <a:off x="9406370" y="6356350"/>
            <a:ext cx="1177636" cy="365125"/>
          </a:xfrm>
        </p:spPr>
        <p:txBody>
          <a:bodyPr/>
          <a:lstStyle/>
          <a:p>
            <a:r>
              <a:rPr lang="fr-FR"/>
              <a:t>31/01/2017</a:t>
            </a:r>
          </a:p>
        </p:txBody>
      </p:sp>
      <p:sp>
        <p:nvSpPr>
          <p:cNvPr id="19" name="Espace réservé du pied de page 18"/>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0" name="Espace réservé du numéro de diapositive 19"/>
          <p:cNvSpPr>
            <a:spLocks noGrp="1"/>
          </p:cNvSpPr>
          <p:nvPr>
            <p:ph type="sldNum" sz="quarter" idx="12"/>
          </p:nvPr>
        </p:nvSpPr>
        <p:spPr>
          <a:xfrm>
            <a:off x="10951151" y="6356350"/>
            <a:ext cx="858982" cy="365125"/>
          </a:xfrm>
        </p:spPr>
        <p:txBody>
          <a:bodyPr/>
          <a:lstStyle/>
          <a:p>
            <a:fld id="{EA27A45B-77EB-4839-A102-834B06C26C52}" type="slidenum">
              <a:rPr lang="fr-FR" smtClean="0"/>
              <a:t>16</a:t>
            </a:fld>
            <a:r>
              <a:rPr lang="fr-FR" dirty="0"/>
              <a:t>/40</a:t>
            </a:r>
            <a:endParaRPr lang="fr-FR" dirty="0"/>
          </a:p>
        </p:txBody>
      </p:sp>
      <p:sp>
        <p:nvSpPr>
          <p:cNvPr id="27" name="ZoneTexte 26"/>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1" name="ZoneTexte 30"/>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0302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9" name="Rectangle 18"/>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756744" y="409904"/>
            <a:ext cx="3664786" cy="584775"/>
          </a:xfrm>
          <a:prstGeom prst="rect">
            <a:avLst/>
          </a:prstGeom>
          <a:noFill/>
        </p:spPr>
        <p:txBody>
          <a:bodyPr wrap="none" rtlCol="0">
            <a:spAutoFit/>
          </a:bodyPr>
          <a:lstStyle/>
          <a:p>
            <a:r>
              <a:rPr lang="fr-FR" sz="3200" b="1" dirty="0">
                <a:latin typeface="Century Gothic" panose="020B0502020202020204" pitchFamily="34" charset="0"/>
              </a:rPr>
              <a:t>Régie publicitaire</a:t>
            </a:r>
          </a:p>
        </p:txBody>
      </p:sp>
      <p:pic>
        <p:nvPicPr>
          <p:cNvPr id="13" name="Image 1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Afficher l'image d'origine"/>
          <p:cNvPicPr>
            <a:picLocks noChangeAspect="1" noChangeArrowheads="1"/>
          </p:cNvPicPr>
          <p:nvPr/>
        </p:nvPicPr>
        <p:blipFill rotWithShape="1">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l="10889" t="6190" r="11449" b="8546"/>
          <a:stretch/>
        </p:blipFill>
        <p:spPr bwMode="auto">
          <a:xfrm>
            <a:off x="756744" y="1347170"/>
            <a:ext cx="3561448" cy="3436923"/>
          </a:xfrm>
          <a:prstGeom prst="rect">
            <a:avLst/>
          </a:prstGeom>
          <a:noFill/>
          <a:extLst>
            <a:ext uri="{909E8E84-426E-40DD-AFC4-6F175D3DCCD1}">
              <a14:hiddenFill xmlns:a14="http://schemas.microsoft.com/office/drawing/2010/main">
                <a:solidFill>
                  <a:srgbClr val="FFFFFF"/>
                </a:solidFill>
              </a14:hiddenFill>
            </a:ext>
          </a:extLst>
        </p:spPr>
      </p:pic>
      <p:sp>
        <p:nvSpPr>
          <p:cNvPr id="6" name="ZoneTexte 5"/>
          <p:cNvSpPr txBox="1"/>
          <p:nvPr/>
        </p:nvSpPr>
        <p:spPr>
          <a:xfrm>
            <a:off x="4421529" y="1710138"/>
            <a:ext cx="4415343" cy="2215991"/>
          </a:xfrm>
          <a:prstGeom prst="rect">
            <a:avLst/>
          </a:prstGeom>
          <a:noFill/>
        </p:spPr>
        <p:txBody>
          <a:bodyPr wrap="square" rtlCol="0">
            <a:spAutoFit/>
          </a:bodyPr>
          <a:lstStyle/>
          <a:p>
            <a:r>
              <a:rPr lang="fr-FR" sz="2400" b="1" dirty="0"/>
              <a:t>Création</a:t>
            </a:r>
          </a:p>
          <a:p>
            <a:endParaRPr lang="fr-FR" sz="1200" dirty="0"/>
          </a:p>
          <a:p>
            <a:r>
              <a:rPr lang="fr-FR" dirty="0"/>
              <a:t>0,08 € / vue.</a:t>
            </a:r>
          </a:p>
          <a:p>
            <a:endParaRPr lang="fr-FR" sz="1200" dirty="0"/>
          </a:p>
          <a:p>
            <a:r>
              <a:rPr lang="fr-FR" dirty="0"/>
              <a:t>Permet d’éviter des intermédiaires.</a:t>
            </a:r>
          </a:p>
          <a:p>
            <a:endParaRPr lang="fr-FR" dirty="0"/>
          </a:p>
          <a:p>
            <a:r>
              <a:rPr lang="fr-FR" dirty="0" err="1"/>
              <a:t>Goodeed</a:t>
            </a:r>
            <a:r>
              <a:rPr lang="fr-FR" dirty="0"/>
              <a:t> propose actuellement des publicités à 0,50 € / vue.</a:t>
            </a:r>
          </a:p>
        </p:txBody>
      </p:sp>
      <p:sp>
        <p:nvSpPr>
          <p:cNvPr id="7" name="Espace réservé de la date 6"/>
          <p:cNvSpPr>
            <a:spLocks noGrp="1"/>
          </p:cNvSpPr>
          <p:nvPr>
            <p:ph type="dt" sz="half" idx="10"/>
          </p:nvPr>
        </p:nvSpPr>
        <p:spPr>
          <a:xfrm>
            <a:off x="9406370" y="6356350"/>
            <a:ext cx="1177636" cy="365125"/>
          </a:xfrm>
        </p:spPr>
        <p:txBody>
          <a:bodyPr/>
          <a:lstStyle/>
          <a:p>
            <a:r>
              <a:rPr lang="fr-FR"/>
              <a:t>31/01/2017</a:t>
            </a:r>
          </a:p>
        </p:txBody>
      </p:sp>
      <p:sp>
        <p:nvSpPr>
          <p:cNvPr id="8" name="Espace réservé du pied de page 7"/>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9"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17</a:t>
            </a:fld>
            <a:r>
              <a:rPr lang="fr-FR" dirty="0"/>
              <a:t>/40</a:t>
            </a:r>
            <a:endParaRPr lang="fr-FR" dirty="0"/>
          </a:p>
        </p:txBody>
      </p:sp>
      <p:sp>
        <p:nvSpPr>
          <p:cNvPr id="20" name="ZoneTexte 19"/>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7" name="ZoneTexte 26"/>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5"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8101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6" name="Rectangle 25"/>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756744" y="409904"/>
            <a:ext cx="2706190" cy="584775"/>
          </a:xfrm>
          <a:prstGeom prst="rect">
            <a:avLst/>
          </a:prstGeom>
          <a:noFill/>
        </p:spPr>
        <p:txBody>
          <a:bodyPr wrap="none" rtlCol="0">
            <a:spAutoFit/>
          </a:bodyPr>
          <a:lstStyle/>
          <a:p>
            <a:r>
              <a:rPr lang="fr-FR" sz="3200" b="1" dirty="0">
                <a:latin typeface="Century Gothic" panose="020B0502020202020204" pitchFamily="34" charset="0"/>
              </a:rPr>
              <a:t>Choix du TPE</a:t>
            </a:r>
          </a:p>
        </p:txBody>
      </p:sp>
      <p:pic>
        <p:nvPicPr>
          <p:cNvPr id="13" name="Image 12"/>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7" name="Espace réservé de la date 6"/>
          <p:cNvSpPr>
            <a:spLocks noGrp="1"/>
          </p:cNvSpPr>
          <p:nvPr>
            <p:ph type="dt" sz="half" idx="10"/>
          </p:nvPr>
        </p:nvSpPr>
        <p:spPr>
          <a:xfrm>
            <a:off x="9406370" y="6356350"/>
            <a:ext cx="1177636" cy="365125"/>
          </a:xfrm>
        </p:spPr>
        <p:txBody>
          <a:bodyPr/>
          <a:lstStyle/>
          <a:p>
            <a:r>
              <a:rPr lang="fr-FR"/>
              <a:t>31/01/2017</a:t>
            </a:r>
          </a:p>
        </p:txBody>
      </p:sp>
      <p:sp>
        <p:nvSpPr>
          <p:cNvPr id="8" name="Espace réservé du pied de page 7"/>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9"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18</a:t>
            </a:fld>
            <a:r>
              <a:rPr lang="fr-FR" dirty="0"/>
              <a:t>/40</a:t>
            </a:r>
            <a:endParaRPr lang="fr-FR" dirty="0"/>
          </a:p>
        </p:txBody>
      </p:sp>
      <p:graphicFrame>
        <p:nvGraphicFramePr>
          <p:cNvPr id="3" name="Tableau 2"/>
          <p:cNvGraphicFramePr>
            <a:graphicFrameLocks noGrp="1"/>
          </p:cNvGraphicFramePr>
          <p:nvPr>
            <p:extLst>
              <p:ext uri="{D42A27DB-BD31-4B8C-83A1-F6EECF244321}">
                <p14:modId xmlns:p14="http://schemas.microsoft.com/office/powerpoint/2010/main" val="4195503045"/>
              </p:ext>
            </p:extLst>
          </p:nvPr>
        </p:nvGraphicFramePr>
        <p:xfrm>
          <a:off x="756744" y="1232129"/>
          <a:ext cx="7396656" cy="4479051"/>
        </p:xfrm>
        <a:graphic>
          <a:graphicData uri="http://schemas.openxmlformats.org/drawingml/2006/table">
            <a:tbl>
              <a:tblPr firstRow="1" firstCol="1" bandRow="1">
                <a:tableStyleId>{21E4AEA4-8DFA-4A89-87EB-49C32662AFE0}</a:tableStyleId>
              </a:tblPr>
              <a:tblGrid>
                <a:gridCol w="1849164">
                  <a:extLst>
                    <a:ext uri="{9D8B030D-6E8A-4147-A177-3AD203B41FA5}">
                      <a16:colId xmlns:a16="http://schemas.microsoft.com/office/drawing/2014/main" val="4242398338"/>
                    </a:ext>
                  </a:extLst>
                </a:gridCol>
                <a:gridCol w="1849164">
                  <a:extLst>
                    <a:ext uri="{9D8B030D-6E8A-4147-A177-3AD203B41FA5}">
                      <a16:colId xmlns:a16="http://schemas.microsoft.com/office/drawing/2014/main" val="2461296468"/>
                    </a:ext>
                  </a:extLst>
                </a:gridCol>
                <a:gridCol w="1849164">
                  <a:extLst>
                    <a:ext uri="{9D8B030D-6E8A-4147-A177-3AD203B41FA5}">
                      <a16:colId xmlns:a16="http://schemas.microsoft.com/office/drawing/2014/main" val="1863056655"/>
                    </a:ext>
                  </a:extLst>
                </a:gridCol>
                <a:gridCol w="1849164">
                  <a:extLst>
                    <a:ext uri="{9D8B030D-6E8A-4147-A177-3AD203B41FA5}">
                      <a16:colId xmlns:a16="http://schemas.microsoft.com/office/drawing/2014/main" val="566822984"/>
                    </a:ext>
                  </a:extLst>
                </a:gridCol>
              </a:tblGrid>
              <a:tr h="369459">
                <a:tc>
                  <a:txBody>
                    <a:bodyPr/>
                    <a:lstStyle/>
                    <a:p>
                      <a:endParaRPr lang="fr-FR" sz="1600" dirty="0"/>
                    </a:p>
                  </a:txBody>
                  <a:tcPr marL="85524" marR="85524" marT="42762" marB="42762" anchor="ctr">
                    <a:lnR w="12700" cap="flat" cmpd="sng" algn="ctr">
                      <a:solidFill>
                        <a:srgbClr val="FF0000"/>
                      </a:solidFill>
                      <a:prstDash val="solid"/>
                      <a:round/>
                      <a:headEnd type="none" w="med" len="med"/>
                      <a:tailEnd type="none" w="med" len="med"/>
                    </a:lnR>
                  </a:tcPr>
                </a:tc>
                <a:tc>
                  <a:txBody>
                    <a:bodyPr/>
                    <a:lstStyle/>
                    <a:p>
                      <a:r>
                        <a:rPr lang="fr-FR" sz="1600" dirty="0" err="1"/>
                        <a:t>Stripe</a:t>
                      </a:r>
                      <a:endParaRPr lang="fr-FR" sz="1600" dirty="0"/>
                    </a:p>
                  </a:txBody>
                  <a:tcPr marL="85524" marR="85524" marT="42762" marB="42762" anchor="ctr">
                    <a:lnL w="12700"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tcPr>
                </a:tc>
                <a:tc>
                  <a:txBody>
                    <a:bodyPr/>
                    <a:lstStyle/>
                    <a:p>
                      <a:r>
                        <a:rPr lang="fr-FR" sz="1600" dirty="0" err="1"/>
                        <a:t>HiPay</a:t>
                      </a:r>
                      <a:r>
                        <a:rPr lang="fr-FR" sz="1600" dirty="0"/>
                        <a:t> </a:t>
                      </a:r>
                    </a:p>
                  </a:txBody>
                  <a:tcPr marL="85524" marR="85524" marT="42762" marB="42762" anchor="ctr">
                    <a:lnL w="12700" cap="flat" cmpd="sng" algn="ctr">
                      <a:solidFill>
                        <a:srgbClr val="FF0000"/>
                      </a:solidFill>
                      <a:prstDash val="solid"/>
                      <a:round/>
                      <a:headEnd type="none" w="med" len="med"/>
                      <a:tailEnd type="none" w="med" len="med"/>
                    </a:lnL>
                  </a:tcPr>
                </a:tc>
                <a:tc>
                  <a:txBody>
                    <a:bodyPr/>
                    <a:lstStyle/>
                    <a:p>
                      <a:r>
                        <a:rPr lang="fr-FR" sz="1600" dirty="0" err="1"/>
                        <a:t>Klik&amp;Pay</a:t>
                      </a:r>
                      <a:endParaRPr lang="fr-FR" sz="1600" dirty="0"/>
                    </a:p>
                  </a:txBody>
                  <a:tcPr marL="85524" marR="85524" marT="42762" marB="42762" anchor="ctr"/>
                </a:tc>
                <a:extLst>
                  <a:ext uri="{0D108BD9-81ED-4DB2-BD59-A6C34878D82A}">
                    <a16:rowId xmlns:a16="http://schemas.microsoft.com/office/drawing/2014/main" val="972941006"/>
                  </a:ext>
                </a:extLst>
              </a:tr>
              <a:tr h="369459">
                <a:tc>
                  <a:txBody>
                    <a:bodyPr/>
                    <a:lstStyle/>
                    <a:p>
                      <a:r>
                        <a:rPr lang="fr-FR" sz="1600" dirty="0"/>
                        <a:t>Paiement sécurisé</a:t>
                      </a:r>
                    </a:p>
                  </a:txBody>
                  <a:tcPr marL="85524" marR="85524" marT="42762" marB="42762" anchor="ctr">
                    <a:lnR w="12700" cap="flat" cmpd="sng" algn="ctr">
                      <a:solidFill>
                        <a:srgbClr val="FF0000"/>
                      </a:solidFill>
                      <a:prstDash val="solid"/>
                      <a:round/>
                      <a:headEnd type="none" w="med" len="med"/>
                      <a:tailEnd type="none" w="med" len="med"/>
                    </a:lnR>
                  </a:tcPr>
                </a:tc>
                <a:tc>
                  <a:txBody>
                    <a:bodyPr/>
                    <a:lstStyle/>
                    <a:p>
                      <a:pPr algn="ctr"/>
                      <a:r>
                        <a:rPr lang="fr-FR" sz="1600" dirty="0"/>
                        <a:t>X</a:t>
                      </a:r>
                    </a:p>
                  </a:txBody>
                  <a:tcPr marL="85524" marR="85524" marT="42762" marB="42762" anchor="ctr">
                    <a:lnL w="12700"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tcPr>
                </a:tc>
                <a:tc>
                  <a:txBody>
                    <a:bodyPr/>
                    <a:lstStyle/>
                    <a:p>
                      <a:pPr algn="ctr"/>
                      <a:endParaRPr lang="fr-FR" sz="1600" dirty="0"/>
                    </a:p>
                  </a:txBody>
                  <a:tcPr marL="85524" marR="85524" marT="42762" marB="42762" anchor="ctr">
                    <a:lnL w="12700" cap="flat" cmpd="sng" algn="ctr">
                      <a:solidFill>
                        <a:srgbClr val="FF0000"/>
                      </a:solidFill>
                      <a:prstDash val="solid"/>
                      <a:round/>
                      <a:headEnd type="none" w="med" len="med"/>
                      <a:tailEnd type="none" w="med" len="med"/>
                    </a:lnL>
                  </a:tcPr>
                </a:tc>
                <a:tc>
                  <a:txBody>
                    <a:bodyPr/>
                    <a:lstStyle/>
                    <a:p>
                      <a:pPr algn="ctr"/>
                      <a:endParaRPr lang="fr-FR" sz="1600"/>
                    </a:p>
                  </a:txBody>
                  <a:tcPr marL="85524" marR="85524" marT="42762" marB="42762" anchor="ctr"/>
                </a:tc>
                <a:extLst>
                  <a:ext uri="{0D108BD9-81ED-4DB2-BD59-A6C34878D82A}">
                    <a16:rowId xmlns:a16="http://schemas.microsoft.com/office/drawing/2014/main" val="4286773137"/>
                  </a:ext>
                </a:extLst>
              </a:tr>
              <a:tr h="637695">
                <a:tc>
                  <a:txBody>
                    <a:bodyPr/>
                    <a:lstStyle/>
                    <a:p>
                      <a:r>
                        <a:rPr lang="fr-FR" sz="1600" dirty="0"/>
                        <a:t>Gestion utilisateur et back</a:t>
                      </a:r>
                      <a:r>
                        <a:rPr lang="fr-FR" sz="1600" baseline="0" dirty="0"/>
                        <a:t> office</a:t>
                      </a:r>
                      <a:endParaRPr lang="fr-FR" sz="1600" dirty="0"/>
                    </a:p>
                  </a:txBody>
                  <a:tcPr marL="85524" marR="85524" marT="42762" marB="42762" anchor="ctr">
                    <a:lnR w="12700" cap="flat" cmpd="sng" algn="ctr">
                      <a:solidFill>
                        <a:srgbClr val="FF0000"/>
                      </a:solidFill>
                      <a:prstDash val="solid"/>
                      <a:round/>
                      <a:headEnd type="none" w="med" len="med"/>
                      <a:tailEnd type="none" w="med" len="med"/>
                    </a:lnR>
                  </a:tcPr>
                </a:tc>
                <a:tc>
                  <a:txBody>
                    <a:bodyPr/>
                    <a:lstStyle/>
                    <a:p>
                      <a:pPr algn="ctr"/>
                      <a:r>
                        <a:rPr lang="fr-FR" sz="1600" dirty="0"/>
                        <a:t>X</a:t>
                      </a:r>
                    </a:p>
                  </a:txBody>
                  <a:tcPr marL="85524" marR="85524" marT="42762" marB="42762" anchor="ctr">
                    <a:lnL w="12700"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tcPr>
                </a:tc>
                <a:tc>
                  <a:txBody>
                    <a:bodyPr/>
                    <a:lstStyle/>
                    <a:p>
                      <a:pPr algn="ctr"/>
                      <a:r>
                        <a:rPr lang="fr-FR" sz="1600" dirty="0"/>
                        <a:t>X</a:t>
                      </a:r>
                    </a:p>
                  </a:txBody>
                  <a:tcPr marL="85524" marR="85524" marT="42762" marB="42762" anchor="ctr">
                    <a:lnL w="12700" cap="flat" cmpd="sng" algn="ctr">
                      <a:solidFill>
                        <a:srgbClr val="FF0000"/>
                      </a:solidFill>
                      <a:prstDash val="solid"/>
                      <a:round/>
                      <a:headEnd type="none" w="med" len="med"/>
                      <a:tailEnd type="none" w="med" len="med"/>
                    </a:lnL>
                  </a:tcPr>
                </a:tc>
                <a:tc>
                  <a:txBody>
                    <a:bodyPr/>
                    <a:lstStyle/>
                    <a:p>
                      <a:pPr algn="ctr"/>
                      <a:r>
                        <a:rPr lang="fr-FR" sz="1600" dirty="0"/>
                        <a:t>X</a:t>
                      </a:r>
                    </a:p>
                  </a:txBody>
                  <a:tcPr marL="85524" marR="85524" marT="42762" marB="42762" anchor="ctr"/>
                </a:tc>
                <a:extLst>
                  <a:ext uri="{0D108BD9-81ED-4DB2-BD59-A6C34878D82A}">
                    <a16:rowId xmlns:a16="http://schemas.microsoft.com/office/drawing/2014/main" val="3506710890"/>
                  </a:ext>
                </a:extLst>
              </a:tr>
              <a:tr h="910993">
                <a:tc>
                  <a:txBody>
                    <a:bodyPr/>
                    <a:lstStyle/>
                    <a:p>
                      <a:r>
                        <a:rPr lang="fr-FR" sz="1600" dirty="0"/>
                        <a:t>Gestion de l’abonnement</a:t>
                      </a:r>
                    </a:p>
                  </a:txBody>
                  <a:tcPr marL="85524" marR="85524" marT="42762" marB="42762" anchor="ctr">
                    <a:lnR w="12700" cap="flat" cmpd="sng" algn="ctr">
                      <a:solidFill>
                        <a:srgbClr val="FF0000"/>
                      </a:solidFill>
                      <a:prstDash val="solid"/>
                      <a:round/>
                      <a:headEnd type="none" w="med" len="med"/>
                      <a:tailEnd type="none" w="med" len="med"/>
                    </a:lnR>
                  </a:tcPr>
                </a:tc>
                <a:tc>
                  <a:txBody>
                    <a:bodyPr/>
                    <a:lstStyle/>
                    <a:p>
                      <a:pPr algn="ctr"/>
                      <a:r>
                        <a:rPr lang="fr-FR" sz="1600" dirty="0"/>
                        <a:t>X</a:t>
                      </a:r>
                    </a:p>
                  </a:txBody>
                  <a:tcPr marL="85524" marR="85524" marT="42762" marB="42762" anchor="ctr">
                    <a:lnL w="12700"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tcPr>
                </a:tc>
                <a:tc>
                  <a:txBody>
                    <a:bodyPr/>
                    <a:lstStyle/>
                    <a:p>
                      <a:pPr algn="ctr"/>
                      <a:endParaRPr lang="fr-FR" sz="1600" dirty="0"/>
                    </a:p>
                  </a:txBody>
                  <a:tcPr marL="85524" marR="85524" marT="42762" marB="42762" anchor="ctr">
                    <a:lnL w="12700" cap="flat" cmpd="sng" algn="ctr">
                      <a:solidFill>
                        <a:srgbClr val="FF0000"/>
                      </a:solidFill>
                      <a:prstDash val="solid"/>
                      <a:round/>
                      <a:headEnd type="none" w="med" len="med"/>
                      <a:tailEnd type="none" w="med" len="med"/>
                    </a:lnL>
                  </a:tcPr>
                </a:tc>
                <a:tc>
                  <a:txBody>
                    <a:bodyPr/>
                    <a:lstStyle/>
                    <a:p>
                      <a:pPr algn="ctr"/>
                      <a:endParaRPr lang="fr-FR" sz="1600" dirty="0"/>
                    </a:p>
                  </a:txBody>
                  <a:tcPr marL="85524" marR="85524" marT="42762" marB="42762" anchor="ctr"/>
                </a:tc>
                <a:extLst>
                  <a:ext uri="{0D108BD9-81ED-4DB2-BD59-A6C34878D82A}">
                    <a16:rowId xmlns:a16="http://schemas.microsoft.com/office/drawing/2014/main" val="1017728606"/>
                  </a:ext>
                </a:extLst>
              </a:tr>
              <a:tr h="910993">
                <a:tc>
                  <a:txBody>
                    <a:bodyPr/>
                    <a:lstStyle/>
                    <a:p>
                      <a:r>
                        <a:rPr lang="fr-FR" sz="1600" dirty="0"/>
                        <a:t>Moyens de paiement supplémentaires</a:t>
                      </a:r>
                    </a:p>
                  </a:txBody>
                  <a:tcPr marL="85524" marR="85524" marT="42762" marB="42762" anchor="ctr">
                    <a:lnR w="12700" cap="flat" cmpd="sng" algn="ctr">
                      <a:solidFill>
                        <a:srgbClr val="FF0000"/>
                      </a:solidFill>
                      <a:prstDash val="solid"/>
                      <a:round/>
                      <a:headEnd type="none" w="med" len="med"/>
                      <a:tailEnd type="none" w="med" len="med"/>
                    </a:lnR>
                  </a:tcPr>
                </a:tc>
                <a:tc>
                  <a:txBody>
                    <a:bodyPr/>
                    <a:lstStyle/>
                    <a:p>
                      <a:pPr algn="ctr"/>
                      <a:r>
                        <a:rPr lang="fr-FR" sz="1600" dirty="0"/>
                        <a:t>X</a:t>
                      </a:r>
                    </a:p>
                  </a:txBody>
                  <a:tcPr marL="85524" marR="85524" marT="42762" marB="42762" anchor="ctr">
                    <a:lnL w="12700"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tcPr>
                </a:tc>
                <a:tc>
                  <a:txBody>
                    <a:bodyPr/>
                    <a:lstStyle/>
                    <a:p>
                      <a:pPr algn="ctr"/>
                      <a:endParaRPr lang="fr-FR" sz="1600" dirty="0"/>
                    </a:p>
                  </a:txBody>
                  <a:tcPr marL="85524" marR="85524" marT="42762" marB="42762" anchor="ctr">
                    <a:lnL w="12700" cap="flat" cmpd="sng" algn="ctr">
                      <a:solidFill>
                        <a:srgbClr val="FF0000"/>
                      </a:solidFill>
                      <a:prstDash val="solid"/>
                      <a:round/>
                      <a:headEnd type="none" w="med" len="med"/>
                      <a:tailEnd type="none" w="med" len="med"/>
                    </a:lnL>
                  </a:tcPr>
                </a:tc>
                <a:tc>
                  <a:txBody>
                    <a:bodyPr/>
                    <a:lstStyle/>
                    <a:p>
                      <a:pPr algn="ctr"/>
                      <a:endParaRPr lang="fr-FR" sz="1600" dirty="0"/>
                    </a:p>
                  </a:txBody>
                  <a:tcPr marL="85524" marR="85524" marT="42762" marB="42762" anchor="ctr"/>
                </a:tc>
                <a:extLst>
                  <a:ext uri="{0D108BD9-81ED-4DB2-BD59-A6C34878D82A}">
                    <a16:rowId xmlns:a16="http://schemas.microsoft.com/office/drawing/2014/main" val="929793329"/>
                  </a:ext>
                </a:extLst>
              </a:tr>
              <a:tr h="910993">
                <a:tc>
                  <a:txBody>
                    <a:bodyPr/>
                    <a:lstStyle/>
                    <a:p>
                      <a:r>
                        <a:rPr lang="fr-FR" sz="1600" dirty="0"/>
                        <a:t>Frais Fixe</a:t>
                      </a:r>
                    </a:p>
                  </a:txBody>
                  <a:tcPr marL="85524" marR="85524" marT="42762" marB="42762" anchor="ctr">
                    <a:lnR w="12700" cap="flat" cmpd="sng" algn="ctr">
                      <a:solidFill>
                        <a:srgbClr val="FF0000"/>
                      </a:solidFill>
                      <a:prstDash val="solid"/>
                      <a:round/>
                      <a:headEnd type="none" w="med" len="med"/>
                      <a:tailEnd type="none" w="med" len="med"/>
                    </a:lnR>
                  </a:tcPr>
                </a:tc>
                <a:tc>
                  <a:txBody>
                    <a:bodyPr/>
                    <a:lstStyle/>
                    <a:p>
                      <a:pPr algn="ctr"/>
                      <a:r>
                        <a:rPr lang="fr-FR" sz="1600" dirty="0"/>
                        <a:t>X</a:t>
                      </a:r>
                    </a:p>
                    <a:p>
                      <a:pPr algn="ctr"/>
                      <a:r>
                        <a:rPr lang="fr-FR" sz="1600" dirty="0"/>
                        <a:t>(1,4 %  + 0,25 €)</a:t>
                      </a:r>
                    </a:p>
                  </a:txBody>
                  <a:tcPr marL="85524" marR="85524" marT="42762" marB="42762" anchor="ctr">
                    <a:lnL w="12700"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tcPr>
                </a:tc>
                <a:tc>
                  <a:txBody>
                    <a:bodyPr/>
                    <a:lstStyle/>
                    <a:p>
                      <a:pPr algn="ctr"/>
                      <a:r>
                        <a:rPr lang="fr-FR" sz="1600" dirty="0"/>
                        <a:t>X</a:t>
                      </a:r>
                    </a:p>
                    <a:p>
                      <a:pPr algn="ctr"/>
                      <a:r>
                        <a:rPr lang="fr-FR" sz="1600" dirty="0"/>
                        <a:t>(2,5% + 0.3, puis </a:t>
                      </a:r>
                    </a:p>
                    <a:p>
                      <a:pPr algn="ctr"/>
                      <a:r>
                        <a:rPr lang="fr-FR" sz="1600" dirty="0"/>
                        <a:t>dégressif)</a:t>
                      </a:r>
                    </a:p>
                  </a:txBody>
                  <a:tcPr marL="85524" marR="85524" marT="42762" marB="42762" anchor="ctr">
                    <a:lnL w="12700" cap="flat" cmpd="sng" algn="ctr">
                      <a:solidFill>
                        <a:srgbClr val="FF0000"/>
                      </a:solidFill>
                      <a:prstDash val="solid"/>
                      <a:round/>
                      <a:headEnd type="none" w="med" len="med"/>
                      <a:tailEnd type="none" w="med" len="med"/>
                    </a:lnL>
                  </a:tcPr>
                </a:tc>
                <a:tc>
                  <a:txBody>
                    <a:bodyPr/>
                    <a:lstStyle/>
                    <a:p>
                      <a:pPr algn="ctr"/>
                      <a:r>
                        <a:rPr lang="fr-FR" sz="1600" dirty="0"/>
                        <a:t>X</a:t>
                      </a:r>
                    </a:p>
                    <a:p>
                      <a:pPr marL="0" marR="0" indent="0" algn="ctr" defTabSz="914400" rtl="0" eaLnBrk="1" fontAlgn="auto" latinLnBrk="0" hangingPunct="1">
                        <a:lnSpc>
                          <a:spcPct val="100000"/>
                        </a:lnSpc>
                        <a:spcBef>
                          <a:spcPts val="0"/>
                        </a:spcBef>
                        <a:spcAft>
                          <a:spcPts val="0"/>
                        </a:spcAft>
                        <a:buClrTx/>
                        <a:buSzTx/>
                        <a:buFontTx/>
                        <a:buNone/>
                        <a:tabLst/>
                        <a:defRPr/>
                      </a:pPr>
                      <a:r>
                        <a:rPr lang="fr-FR" sz="1600" dirty="0"/>
                        <a:t>(</a:t>
                      </a:r>
                      <a:r>
                        <a:rPr lang="fr-FR" sz="1600" kern="1200" dirty="0">
                          <a:effectLst/>
                        </a:rPr>
                        <a:t>1.45 % et 0.3 EUR par transaction.)</a:t>
                      </a:r>
                      <a:endParaRPr lang="fr-FR" sz="1600" b="0" i="0" kern="1200" dirty="0">
                        <a:solidFill>
                          <a:schemeClr val="dk1"/>
                        </a:solidFill>
                        <a:effectLst/>
                        <a:latin typeface="+mn-lt"/>
                        <a:ea typeface="+mn-ea"/>
                        <a:cs typeface="+mn-cs"/>
                      </a:endParaRPr>
                    </a:p>
                  </a:txBody>
                  <a:tcPr marL="85524" marR="85524" marT="42762" marB="42762" anchor="ctr"/>
                </a:tc>
                <a:extLst>
                  <a:ext uri="{0D108BD9-81ED-4DB2-BD59-A6C34878D82A}">
                    <a16:rowId xmlns:a16="http://schemas.microsoft.com/office/drawing/2014/main" val="1915298553"/>
                  </a:ext>
                </a:extLst>
              </a:tr>
              <a:tr h="369459">
                <a:tc>
                  <a:txBody>
                    <a:bodyPr/>
                    <a:lstStyle/>
                    <a:p>
                      <a:r>
                        <a:rPr lang="fr-FR" sz="1600" dirty="0"/>
                        <a:t>Intégration rapide</a:t>
                      </a:r>
                    </a:p>
                  </a:txBody>
                  <a:tcPr marL="85524" marR="85524" marT="42762" marB="42762" anchor="ctr">
                    <a:lnR w="12700" cap="flat" cmpd="sng" algn="ctr">
                      <a:solidFill>
                        <a:srgbClr val="FF0000"/>
                      </a:solidFill>
                      <a:prstDash val="solid"/>
                      <a:round/>
                      <a:headEnd type="none" w="med" len="med"/>
                      <a:tailEnd type="none" w="med" len="med"/>
                    </a:lnR>
                  </a:tcPr>
                </a:tc>
                <a:tc>
                  <a:txBody>
                    <a:bodyPr/>
                    <a:lstStyle/>
                    <a:p>
                      <a:pPr algn="ctr"/>
                      <a:r>
                        <a:rPr lang="fr-FR" sz="1600" dirty="0"/>
                        <a:t>X</a:t>
                      </a:r>
                    </a:p>
                  </a:txBody>
                  <a:tcPr marL="85524" marR="85524" marT="42762" marB="42762" anchor="ctr">
                    <a:lnL w="12700"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tcPr>
                </a:tc>
                <a:tc>
                  <a:txBody>
                    <a:bodyPr/>
                    <a:lstStyle/>
                    <a:p>
                      <a:pPr algn="ctr"/>
                      <a:r>
                        <a:rPr lang="fr-FR" sz="1600" dirty="0"/>
                        <a:t>X</a:t>
                      </a:r>
                    </a:p>
                  </a:txBody>
                  <a:tcPr marL="85524" marR="85524" marT="42762" marB="42762" anchor="ctr">
                    <a:lnL w="12700" cap="flat" cmpd="sng" algn="ctr">
                      <a:solidFill>
                        <a:srgbClr val="FF0000"/>
                      </a:solidFill>
                      <a:prstDash val="solid"/>
                      <a:round/>
                      <a:headEnd type="none" w="med" len="med"/>
                      <a:tailEnd type="none" w="med" len="med"/>
                    </a:lnL>
                  </a:tcPr>
                </a:tc>
                <a:tc>
                  <a:txBody>
                    <a:bodyPr/>
                    <a:lstStyle/>
                    <a:p>
                      <a:pPr algn="ctr"/>
                      <a:endParaRPr lang="fr-FR" sz="1600" dirty="0"/>
                    </a:p>
                  </a:txBody>
                  <a:tcPr marL="85524" marR="85524" marT="42762" marB="42762" anchor="ctr"/>
                </a:tc>
                <a:extLst>
                  <a:ext uri="{0D108BD9-81ED-4DB2-BD59-A6C34878D82A}">
                    <a16:rowId xmlns:a16="http://schemas.microsoft.com/office/drawing/2014/main" val="823833400"/>
                  </a:ext>
                </a:extLst>
              </a:tr>
            </a:tbl>
          </a:graphicData>
        </a:graphic>
      </p:graphicFrame>
      <p:pic>
        <p:nvPicPr>
          <p:cNvPr id="5122" name="Picture 2" descr="https://hipay.com/wp-content/themes/hipay-sage-1.2/favicon.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58051" y="1276122"/>
            <a:ext cx="275897" cy="275898"/>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http://klikandpay.com/wp-content/uploads/2016/06/cropped-klik-and-pay-favicon-32x32.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48599" y="1300453"/>
            <a:ext cx="227235" cy="227236"/>
          </a:xfrm>
          <a:prstGeom prst="rect">
            <a:avLst/>
          </a:prstGeom>
          <a:noFill/>
          <a:extLst>
            <a:ext uri="{909E8E84-426E-40DD-AFC4-6F175D3DCCD1}">
              <a14:hiddenFill xmlns:a14="http://schemas.microsoft.com/office/drawing/2010/main">
                <a:solidFill>
                  <a:srgbClr val="FFFFFF"/>
                </a:solidFill>
              </a14:hiddenFill>
            </a:ext>
          </a:extLst>
        </p:spPr>
      </p:pic>
      <p:pic>
        <p:nvPicPr>
          <p:cNvPr id="19" name="Image 18"/>
          <p:cNvPicPr>
            <a:picLocks noChangeAspect="1"/>
          </p:cNvPicPr>
          <p:nvPr/>
        </p:nvPicPr>
        <p:blipFill>
          <a:blip r:embed="rId7"/>
          <a:stretch>
            <a:fillRect/>
          </a:stretch>
        </p:blipFill>
        <p:spPr>
          <a:xfrm>
            <a:off x="4038600" y="1267505"/>
            <a:ext cx="304800" cy="304800"/>
          </a:xfrm>
          <a:prstGeom prst="rect">
            <a:avLst/>
          </a:prstGeom>
        </p:spPr>
      </p:pic>
      <p:sp>
        <p:nvSpPr>
          <p:cNvPr id="27" name="ZoneTexte 26"/>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1" name="ZoneTexte 30"/>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5" name="Picture 2" descr="Cisco 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50267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6" name="Rectangle 15"/>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756744" y="409904"/>
            <a:ext cx="4168129" cy="584775"/>
          </a:xfrm>
          <a:prstGeom prst="rect">
            <a:avLst/>
          </a:prstGeom>
          <a:noFill/>
        </p:spPr>
        <p:txBody>
          <a:bodyPr wrap="none" rtlCol="0">
            <a:spAutoFit/>
          </a:bodyPr>
          <a:lstStyle/>
          <a:p>
            <a:r>
              <a:rPr lang="fr-FR" sz="3200" b="1" dirty="0">
                <a:latin typeface="Century Gothic" panose="020B0502020202020204" pitchFamily="34" charset="0"/>
              </a:rPr>
              <a:t>Prévisions dans 1 an</a:t>
            </a:r>
          </a:p>
        </p:txBody>
      </p:sp>
      <p:pic>
        <p:nvPicPr>
          <p:cNvPr id="13" name="Image 1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ZoneTexte 1"/>
          <p:cNvSpPr txBox="1"/>
          <p:nvPr/>
        </p:nvSpPr>
        <p:spPr>
          <a:xfrm>
            <a:off x="1081897" y="3482765"/>
            <a:ext cx="4201706" cy="2308324"/>
          </a:xfrm>
          <a:prstGeom prst="rect">
            <a:avLst/>
          </a:prstGeom>
          <a:noFill/>
        </p:spPr>
        <p:txBody>
          <a:bodyPr wrap="square" rtlCol="0">
            <a:spAutoFit/>
          </a:bodyPr>
          <a:lstStyle/>
          <a:p>
            <a:pPr marL="285750" indent="-285750">
              <a:buFont typeface="Wingdings" panose="05000000000000000000" pitchFamily="2" charset="2"/>
              <a:buChar char="§"/>
            </a:pPr>
            <a:r>
              <a:rPr lang="fr-FR" dirty="0"/>
              <a:t>Association à but non lucratif</a:t>
            </a:r>
          </a:p>
          <a:p>
            <a:r>
              <a:rPr lang="fr-FR" dirty="0"/>
              <a:t>Dons déductible d’impôts, maximum 530€/an.</a:t>
            </a:r>
          </a:p>
          <a:p>
            <a:endParaRPr lang="fr-FR" dirty="0"/>
          </a:p>
          <a:p>
            <a:pPr marL="285750" indent="-285750">
              <a:buFont typeface="Wingdings" panose="05000000000000000000" pitchFamily="2" charset="2"/>
              <a:buChar char="§"/>
            </a:pPr>
            <a:r>
              <a:rPr lang="fr-FR" dirty="0"/>
              <a:t>Nombreux parrains « célèbres »</a:t>
            </a:r>
          </a:p>
          <a:p>
            <a:pPr marL="285750" indent="-285750">
              <a:buFont typeface="Wingdings" panose="05000000000000000000" pitchFamily="2" charset="2"/>
              <a:buChar char="§"/>
            </a:pPr>
            <a:endParaRPr lang="fr-FR" dirty="0"/>
          </a:p>
          <a:p>
            <a:pPr marL="285750" indent="-285750">
              <a:buFont typeface="Wingdings" panose="05000000000000000000" pitchFamily="2" charset="2"/>
              <a:buChar char="§"/>
            </a:pPr>
            <a:r>
              <a:rPr lang="fr-FR" dirty="0"/>
              <a:t>Installer des bornes dans les bâtiments publics.</a:t>
            </a:r>
          </a:p>
        </p:txBody>
      </p:sp>
      <p:sp>
        <p:nvSpPr>
          <p:cNvPr id="3" name="ZoneTexte 2"/>
          <p:cNvSpPr txBox="1"/>
          <p:nvPr/>
        </p:nvSpPr>
        <p:spPr>
          <a:xfrm>
            <a:off x="5184263" y="3482765"/>
            <a:ext cx="3699960" cy="2308324"/>
          </a:xfrm>
          <a:prstGeom prst="rect">
            <a:avLst/>
          </a:prstGeom>
          <a:noFill/>
        </p:spPr>
        <p:txBody>
          <a:bodyPr wrap="square" rtlCol="0">
            <a:spAutoFit/>
          </a:bodyPr>
          <a:lstStyle/>
          <a:p>
            <a:pPr marL="285750" indent="-285750">
              <a:buFont typeface="Wingdings" panose="05000000000000000000" pitchFamily="2" charset="2"/>
              <a:buChar char="§"/>
            </a:pPr>
            <a:r>
              <a:rPr lang="fr-FR" dirty="0"/>
              <a:t>Nombre de vues : </a:t>
            </a:r>
          </a:p>
          <a:p>
            <a:r>
              <a:rPr lang="fr-FR" dirty="0"/>
              <a:t>     500/j soit 182 000/an</a:t>
            </a:r>
          </a:p>
          <a:p>
            <a:endParaRPr lang="fr-FR" dirty="0"/>
          </a:p>
          <a:p>
            <a:pPr marL="285750" indent="-285750">
              <a:buFont typeface="Wingdings" panose="05000000000000000000" pitchFamily="2" charset="2"/>
              <a:buChar char="§"/>
            </a:pPr>
            <a:r>
              <a:rPr lang="fr-FR" dirty="0"/>
              <a:t>Rémunération à hauteur de 15 à 20% par don et par vue.</a:t>
            </a:r>
          </a:p>
          <a:p>
            <a:endParaRPr lang="fr-FR" dirty="0"/>
          </a:p>
          <a:p>
            <a:pPr marL="285750" indent="-285750">
              <a:buFont typeface="Wingdings" panose="05000000000000000000" pitchFamily="2" charset="2"/>
              <a:buChar char="§"/>
            </a:pPr>
            <a:r>
              <a:rPr lang="fr-FR" dirty="0"/>
              <a:t>Partenaires :</a:t>
            </a:r>
          </a:p>
          <a:p>
            <a:r>
              <a:rPr lang="fr-FR" dirty="0">
                <a:latin typeface="Prestige Elite Std" panose="02060509020206020304" pitchFamily="49" charset="0"/>
              </a:rPr>
              <a:t>  </a:t>
            </a:r>
            <a:r>
              <a:rPr lang="fr-FR" dirty="0"/>
              <a:t>≈ 60 enseignes partenaires</a:t>
            </a:r>
          </a:p>
        </p:txBody>
      </p:sp>
      <p:pic>
        <p:nvPicPr>
          <p:cNvPr id="5" name="Image 4"/>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2963917" y="1129826"/>
            <a:ext cx="3368973" cy="2138762"/>
          </a:xfrm>
          <a:prstGeom prst="rect">
            <a:avLst/>
          </a:prstGeom>
        </p:spPr>
      </p:pic>
      <p:sp>
        <p:nvSpPr>
          <p:cNvPr id="6" name="Espace réservé de la date 5"/>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9" name="ZoneTexte 18"/>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6" name="ZoneTexte 25"/>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5"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7"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19</a:t>
            </a:fld>
            <a:r>
              <a:rPr lang="fr-FR" dirty="0"/>
              <a:t>/40</a:t>
            </a:r>
            <a:endParaRPr lang="fr-FR" dirty="0"/>
          </a:p>
        </p:txBody>
      </p:sp>
    </p:spTree>
    <p:extLst>
      <p:ext uri="{BB962C8B-B14F-4D97-AF65-F5344CB8AC3E}">
        <p14:creationId xmlns:p14="http://schemas.microsoft.com/office/powerpoint/2010/main" val="3459064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3">
            <a:extLst>
              <a:ext uri="{28A0092B-C50C-407E-A947-70E740481C1C}">
                <a14:useLocalDpi xmlns:a14="http://schemas.microsoft.com/office/drawing/2010/main" val="0"/>
              </a:ext>
            </a:extLst>
          </a:blip>
          <a:srcRect l="10394" r="10278"/>
          <a:stretch/>
        </p:blipFill>
        <p:spPr>
          <a:xfrm>
            <a:off x="3958046" y="-2866"/>
            <a:ext cx="8233954" cy="6860865"/>
          </a:xfrm>
          <a:prstGeom prst="rect">
            <a:avLst/>
          </a:prstGeom>
        </p:spPr>
      </p:pic>
      <p:pic>
        <p:nvPicPr>
          <p:cNvPr id="6" name="Image 5"/>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3963734" y="-11882"/>
            <a:ext cx="8275272" cy="6858000"/>
          </a:xfrm>
          <a:prstGeom prst="rect">
            <a:avLst/>
          </a:prstGeom>
        </p:spPr>
      </p:pic>
      <p:sp>
        <p:nvSpPr>
          <p:cNvPr id="7" name="Rectangle 6"/>
          <p:cNvSpPr/>
          <p:nvPr/>
        </p:nvSpPr>
        <p:spPr>
          <a:xfrm>
            <a:off x="-1961" y="-23764"/>
            <a:ext cx="3967656" cy="6881764"/>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ZoneTexte 7"/>
          <p:cNvSpPr txBox="1"/>
          <p:nvPr/>
        </p:nvSpPr>
        <p:spPr>
          <a:xfrm>
            <a:off x="510419" y="1370404"/>
            <a:ext cx="3453315" cy="4093428"/>
          </a:xfrm>
          <a:prstGeom prst="rect">
            <a:avLst/>
          </a:prstGeom>
          <a:noFill/>
        </p:spPr>
        <p:txBody>
          <a:bodyPr wrap="square" rtlCol="0">
            <a:spAutoFit/>
          </a:bodyPr>
          <a:lstStyle/>
          <a:p>
            <a:r>
              <a:rPr lang="fr-FR" sz="2000" b="1" dirty="0">
                <a:solidFill>
                  <a:schemeClr val="bg1"/>
                </a:solidFill>
                <a:latin typeface="Century Gothic" panose="020B0502020202020204" pitchFamily="34" charset="0"/>
              </a:rPr>
              <a:t>I.   Présentation du projet </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II.  Organisation</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III. Business Model</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IV. Communication</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V. Budgétisation</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VI. Législation &amp; Ethique</a:t>
            </a:r>
          </a:p>
          <a:p>
            <a:endParaRPr lang="fr-FR" sz="2000" b="1" dirty="0">
              <a:solidFill>
                <a:schemeClr val="bg1"/>
              </a:solidFill>
              <a:latin typeface="Century Gothic" panose="020B0502020202020204" pitchFamily="34" charset="0"/>
            </a:endParaRPr>
          </a:p>
          <a:p>
            <a:r>
              <a:rPr lang="fr-FR" sz="2000" b="1" dirty="0">
                <a:solidFill>
                  <a:schemeClr val="bg1"/>
                </a:solidFill>
                <a:latin typeface="Century Gothic" panose="020B0502020202020204" pitchFamily="34" charset="0"/>
              </a:rPr>
              <a:t>VII. Conclusion</a:t>
            </a:r>
          </a:p>
        </p:txBody>
      </p:sp>
      <p:sp>
        <p:nvSpPr>
          <p:cNvPr id="13" name="ZoneTexte 12"/>
          <p:cNvSpPr txBox="1"/>
          <p:nvPr/>
        </p:nvSpPr>
        <p:spPr>
          <a:xfrm>
            <a:off x="5572651" y="450050"/>
            <a:ext cx="5059398"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SOMMAIRE</a:t>
            </a:r>
          </a:p>
        </p:txBody>
      </p:sp>
      <p:sp>
        <p:nvSpPr>
          <p:cNvPr id="3" name="Espace réservé de la date 2"/>
          <p:cNvSpPr>
            <a:spLocks noGrp="1"/>
          </p:cNvSpPr>
          <p:nvPr>
            <p:ph type="dt" sz="half" idx="10"/>
          </p:nvPr>
        </p:nvSpPr>
        <p:spPr/>
        <p:txBody>
          <a:bodyPr/>
          <a:lstStyle/>
          <a:p>
            <a:r>
              <a:rPr lang="fr-FR"/>
              <a:t>31/01/2017</a:t>
            </a:r>
            <a:endParaRPr lang="fr-FR" dirty="0"/>
          </a:p>
        </p:txBody>
      </p:sp>
      <p:sp>
        <p:nvSpPr>
          <p:cNvPr id="4" name="Espace réservé du pied de page 3"/>
          <p:cNvSpPr>
            <a:spLocks noGrp="1"/>
          </p:cNvSpPr>
          <p:nvPr>
            <p:ph type="ftr" sz="quarter" idx="11"/>
          </p:nvPr>
        </p:nvSpPr>
        <p:spPr/>
        <p:txBody>
          <a:bodyPr/>
          <a:lstStyle/>
          <a:p>
            <a:r>
              <a:rPr lang="fr-FR"/>
              <a:t>Maxime RIFFLART; Axel GAUVRIT; Clément VACHET</a:t>
            </a:r>
          </a:p>
        </p:txBody>
      </p:sp>
      <p:sp>
        <p:nvSpPr>
          <p:cNvPr id="5" name="Espace réservé du numéro de diapositive 4"/>
          <p:cNvSpPr>
            <a:spLocks noGrp="1"/>
          </p:cNvSpPr>
          <p:nvPr>
            <p:ph type="sldNum" sz="quarter" idx="12"/>
          </p:nvPr>
        </p:nvSpPr>
        <p:spPr/>
        <p:txBody>
          <a:bodyPr/>
          <a:lstStyle/>
          <a:p>
            <a:fld id="{EA27A45B-77EB-4839-A102-834B06C26C52}" type="slidenum">
              <a:rPr lang="fr-FR" smtClean="0"/>
              <a:pPr/>
              <a:t>2</a:t>
            </a:fld>
            <a:r>
              <a:rPr lang="fr-FR"/>
              <a:t>/40</a:t>
            </a:r>
            <a:endParaRPr lang="fr-FR" dirty="0"/>
          </a:p>
        </p:txBody>
      </p:sp>
    </p:spTree>
    <p:extLst>
      <p:ext uri="{BB962C8B-B14F-4D97-AF65-F5344CB8AC3E}">
        <p14:creationId xmlns:p14="http://schemas.microsoft.com/office/powerpoint/2010/main" val="6234894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4" name="Rectangle 23"/>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756744" y="409904"/>
            <a:ext cx="4439036" cy="584775"/>
          </a:xfrm>
          <a:prstGeom prst="rect">
            <a:avLst/>
          </a:prstGeom>
          <a:noFill/>
        </p:spPr>
        <p:txBody>
          <a:bodyPr wrap="none" rtlCol="0">
            <a:spAutoFit/>
          </a:bodyPr>
          <a:lstStyle/>
          <a:p>
            <a:r>
              <a:rPr lang="fr-FR" sz="3200" b="1" dirty="0">
                <a:latin typeface="Century Gothic" panose="020B0502020202020204" pitchFamily="34" charset="0"/>
              </a:rPr>
              <a:t>Partenaires potentiels</a:t>
            </a:r>
          </a:p>
        </p:txBody>
      </p:sp>
      <p:pic>
        <p:nvPicPr>
          <p:cNvPr id="13" name="Image 1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14" name="Picture 6" descr="Afficher l'image d'origine"/>
          <p:cNvPicPr>
            <a:picLocks noChangeAspect="1" noChangeArrowheads="1"/>
          </p:cNvPicPr>
          <p:nvPr/>
        </p:nvPicPr>
        <p:blipFill>
          <a:blip r:embed="rId3"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6" name="ZoneTexte 5"/>
          <p:cNvSpPr txBox="1"/>
          <p:nvPr/>
        </p:nvSpPr>
        <p:spPr>
          <a:xfrm>
            <a:off x="756744" y="1305289"/>
            <a:ext cx="2034403" cy="523220"/>
          </a:xfrm>
          <a:prstGeom prst="rect">
            <a:avLst/>
          </a:prstGeom>
          <a:noFill/>
        </p:spPr>
        <p:txBody>
          <a:bodyPr wrap="none" rtlCol="0">
            <a:spAutoFit/>
          </a:bodyPr>
          <a:lstStyle/>
          <a:p>
            <a:r>
              <a:rPr lang="fr-FR" sz="2800" b="1" dirty="0"/>
              <a:t>Associations</a:t>
            </a:r>
          </a:p>
        </p:txBody>
      </p:sp>
      <p:pic>
        <p:nvPicPr>
          <p:cNvPr id="1026" name="Picture 2" descr="http://www.cps-eu.fr/dossiers/racine/articles/s-thumb/1000x665/logo-entraide-le-relais--0.jpg"/>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56744" y="1919542"/>
            <a:ext cx="1389974" cy="203430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association-abribus.fr/wp-content/uploads/2014/09/abribus_logo.png"/>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332538" y="2001846"/>
            <a:ext cx="1404809" cy="122567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padaniaexpress.com/images/simply.jpg"/>
          <p:cNvPicPr>
            <a:picLocks noChangeAspect="1" noChangeArrowheads="1"/>
          </p:cNvPicPr>
          <p:nvPr/>
        </p:nvPicPr>
        <p:blipFill rotWithShape="1">
          <a:blip r:embed="rId6" cstate="hqprint">
            <a:clrChange>
              <a:clrFrom>
                <a:srgbClr val="FFFFFF"/>
              </a:clrFrom>
              <a:clrTo>
                <a:srgbClr val="FFFFFF">
                  <a:alpha val="0"/>
                </a:srgbClr>
              </a:clrTo>
            </a:clrChange>
            <a:extLst>
              <a:ext uri="{28A0092B-C50C-407E-A947-70E740481C1C}">
                <a14:useLocalDpi xmlns:a14="http://schemas.microsoft.com/office/drawing/2010/main" val="0"/>
              </a:ext>
            </a:extLst>
          </a:blip>
          <a:srcRect t="23222" b="33278"/>
          <a:stretch/>
        </p:blipFill>
        <p:spPr bwMode="auto">
          <a:xfrm>
            <a:off x="5384573" y="1919542"/>
            <a:ext cx="2123351" cy="923660"/>
          </a:xfrm>
          <a:prstGeom prst="rect">
            <a:avLst/>
          </a:prstGeom>
          <a:noFill/>
          <a:extLst>
            <a:ext uri="{909E8E84-426E-40DD-AFC4-6F175D3DCCD1}">
              <a14:hiddenFill xmlns:a14="http://schemas.microsoft.com/office/drawing/2010/main">
                <a:solidFill>
                  <a:srgbClr val="FFFFFF"/>
                </a:solidFill>
              </a14:hiddenFill>
            </a:ext>
          </a:extLst>
        </p:spPr>
      </p:pic>
      <p:sp>
        <p:nvSpPr>
          <p:cNvPr id="19" name="ZoneTexte 18"/>
          <p:cNvSpPr txBox="1"/>
          <p:nvPr/>
        </p:nvSpPr>
        <p:spPr>
          <a:xfrm>
            <a:off x="5429046" y="1305289"/>
            <a:ext cx="2238818" cy="523220"/>
          </a:xfrm>
          <a:prstGeom prst="rect">
            <a:avLst/>
          </a:prstGeom>
          <a:noFill/>
        </p:spPr>
        <p:txBody>
          <a:bodyPr wrap="none" rtlCol="0">
            <a:spAutoFit/>
          </a:bodyPr>
          <a:lstStyle/>
          <a:p>
            <a:r>
              <a:rPr lang="fr-FR" sz="2800" b="1" dirty="0"/>
              <a:t>Commerçants</a:t>
            </a:r>
          </a:p>
        </p:txBody>
      </p:sp>
      <p:pic>
        <p:nvPicPr>
          <p:cNvPr id="1032" name="Picture 8" descr="https://media-cdn.tripadvisor.com/media/photo-s/08/4d/f4/8c/la-petite-pause.jpg"/>
          <p:cNvPicPr>
            <a:picLocks noChangeAspect="1" noChangeArrowheads="1"/>
          </p:cNvPicPr>
          <p:nvPr/>
        </p:nvPicPr>
        <p:blipFill rotWithShape="1">
          <a:blip r:embed="rId7">
            <a:extLst>
              <a:ext uri="{28A0092B-C50C-407E-A947-70E740481C1C}">
                <a14:useLocalDpi xmlns:a14="http://schemas.microsoft.com/office/drawing/2010/main" val="0"/>
              </a:ext>
            </a:extLst>
          </a:blip>
          <a:srcRect l="12277" t="26504" r="13089" b="24967"/>
          <a:stretch/>
        </p:blipFill>
        <p:spPr bwMode="auto">
          <a:xfrm>
            <a:off x="5429046" y="2934235"/>
            <a:ext cx="2142907" cy="1444765"/>
          </a:xfrm>
          <a:prstGeom prst="rect">
            <a:avLst/>
          </a:prstGeom>
          <a:noFill/>
          <a:extLst>
            <a:ext uri="{909E8E84-426E-40DD-AFC4-6F175D3DCCD1}">
              <a14:hiddenFill xmlns:a14="http://schemas.microsoft.com/office/drawing/2010/main">
                <a:solidFill>
                  <a:srgbClr val="FFFFFF"/>
                </a:solidFill>
              </a14:hiddenFill>
            </a:ext>
          </a:extLst>
        </p:spPr>
      </p:pic>
      <p:sp>
        <p:nvSpPr>
          <p:cNvPr id="7" name="Espace réservé de la date 6"/>
          <p:cNvSpPr>
            <a:spLocks noGrp="1"/>
          </p:cNvSpPr>
          <p:nvPr>
            <p:ph type="dt" sz="half" idx="10"/>
          </p:nvPr>
        </p:nvSpPr>
        <p:spPr>
          <a:xfrm>
            <a:off x="9406370" y="6356350"/>
            <a:ext cx="1177636" cy="365125"/>
          </a:xfrm>
        </p:spPr>
        <p:txBody>
          <a:bodyPr/>
          <a:lstStyle/>
          <a:p>
            <a:r>
              <a:rPr lang="fr-FR"/>
              <a:t>31/01/2017</a:t>
            </a:r>
          </a:p>
        </p:txBody>
      </p:sp>
      <p:sp>
        <p:nvSpPr>
          <p:cNvPr id="8" name="Espace réservé du pied de page 7"/>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6" name="ZoneTexte 25"/>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0" name="ZoneTexte 29"/>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7" name="Picture 2" descr="Cisco 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8"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20</a:t>
            </a:fld>
            <a:r>
              <a:rPr lang="fr-FR" dirty="0"/>
              <a:t>/40</a:t>
            </a:r>
            <a:endParaRPr lang="fr-FR" dirty="0"/>
          </a:p>
        </p:txBody>
      </p:sp>
    </p:spTree>
    <p:extLst>
      <p:ext uri="{BB962C8B-B14F-4D97-AF65-F5344CB8AC3E}">
        <p14:creationId xmlns:p14="http://schemas.microsoft.com/office/powerpoint/2010/main" val="14537288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pic>
        <p:nvPicPr>
          <p:cNvPr id="6146" name="Picture 2" descr="https://static.pexels.com/photos/296878/pexels-photo-296878.jpeg"/>
          <p:cNvPicPr>
            <a:picLocks noChangeAspect="1" noChangeArrowheads="1"/>
          </p:cNvPicPr>
          <p:nvPr/>
        </p:nvPicPr>
        <p:blipFill rotWithShape="1">
          <a:blip r:embed="rId2" cstate="hqprint">
            <a:extLst>
              <a:ext uri="{28A0092B-C50C-407E-A947-70E740481C1C}">
                <a14:useLocalDpi xmlns:a14="http://schemas.microsoft.com/office/drawing/2010/main" val="0"/>
              </a:ext>
            </a:extLst>
          </a:blip>
          <a:srcRect t="12382" b="8987"/>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31530"/>
            <a:ext cx="12192000" cy="6889529"/>
          </a:xfrm>
          <a:prstGeom prst="rect">
            <a:avLst/>
          </a:prstGeom>
        </p:spPr>
      </p:pic>
      <p:sp>
        <p:nvSpPr>
          <p:cNvPr id="17" name="ZoneTexte 16"/>
          <p:cNvSpPr txBox="1"/>
          <p:nvPr/>
        </p:nvSpPr>
        <p:spPr>
          <a:xfrm>
            <a:off x="647053" y="337882"/>
            <a:ext cx="7406195" cy="2308324"/>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Communication</a:t>
            </a:r>
          </a:p>
          <a:p>
            <a:r>
              <a:rPr lang="fr-FR" sz="7200" b="1" dirty="0">
                <a:solidFill>
                  <a:schemeClr val="bg1"/>
                </a:solidFill>
                <a:latin typeface="Century Gothic" panose="020B0502020202020204" pitchFamily="34" charset="0"/>
              </a:rPr>
              <a:t>	</a:t>
            </a:r>
          </a:p>
        </p:txBody>
      </p:sp>
    </p:spTree>
    <p:extLst>
      <p:ext uri="{BB962C8B-B14F-4D97-AF65-F5344CB8AC3E}">
        <p14:creationId xmlns:p14="http://schemas.microsoft.com/office/powerpoint/2010/main" val="33858749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7" name="Rectangle 16"/>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p:cNvSpPr txBox="1"/>
          <p:nvPr/>
        </p:nvSpPr>
        <p:spPr>
          <a:xfrm>
            <a:off x="1046205" y="1606378"/>
            <a:ext cx="184731" cy="369332"/>
          </a:xfrm>
          <a:prstGeom prst="rect">
            <a:avLst/>
          </a:prstGeom>
          <a:noFill/>
        </p:spPr>
        <p:txBody>
          <a:bodyPr wrap="none" rtlCol="0">
            <a:spAutoFit/>
          </a:bodyPr>
          <a:lstStyle/>
          <a:p>
            <a:endParaRPr lang="fr-FR" dirty="0"/>
          </a:p>
        </p:txBody>
      </p:sp>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756744" y="409904"/>
            <a:ext cx="3906839" cy="584775"/>
          </a:xfrm>
          <a:prstGeom prst="rect">
            <a:avLst/>
          </a:prstGeom>
          <a:noFill/>
        </p:spPr>
        <p:txBody>
          <a:bodyPr wrap="none" rtlCol="0">
            <a:spAutoFit/>
          </a:bodyPr>
          <a:lstStyle/>
          <a:p>
            <a:r>
              <a:rPr lang="fr-FR" sz="3200" b="1" dirty="0">
                <a:latin typeface="Century Gothic" panose="020B0502020202020204" pitchFamily="34" charset="0"/>
              </a:rPr>
              <a:t>La communication</a:t>
            </a:r>
          </a:p>
        </p:txBody>
      </p:sp>
      <p:sp>
        <p:nvSpPr>
          <p:cNvPr id="16" name="ZoneTexte 15"/>
          <p:cNvSpPr txBox="1"/>
          <p:nvPr/>
        </p:nvSpPr>
        <p:spPr>
          <a:xfrm>
            <a:off x="1375436" y="1320800"/>
            <a:ext cx="6600164" cy="3139321"/>
          </a:xfrm>
          <a:prstGeom prst="rect">
            <a:avLst/>
          </a:prstGeom>
          <a:noFill/>
        </p:spPr>
        <p:txBody>
          <a:bodyPr wrap="square" rtlCol="0">
            <a:spAutoFit/>
          </a:bodyPr>
          <a:lstStyle/>
          <a:p>
            <a:r>
              <a:rPr lang="fr-FR" dirty="0"/>
              <a:t>La communication est la pierre angulaire du projet</a:t>
            </a:r>
          </a:p>
          <a:p>
            <a:endParaRPr lang="fr-FR" dirty="0"/>
          </a:p>
          <a:p>
            <a:r>
              <a:rPr lang="fr-FR" dirty="0"/>
              <a:t>3 axes majeurs</a:t>
            </a:r>
          </a:p>
          <a:p>
            <a:endParaRPr lang="fr-FR" dirty="0"/>
          </a:p>
          <a:p>
            <a:pPr marL="285750" indent="-285750">
              <a:buFont typeface="Arial" panose="020B0604020202020204" pitchFamily="34" charset="0"/>
              <a:buChar char="•"/>
            </a:pPr>
            <a:r>
              <a:rPr lang="fr-FR" dirty="0"/>
              <a:t>Les réseaux sociaux</a:t>
            </a:r>
          </a:p>
          <a:p>
            <a:pPr marL="285750" indent="-285750">
              <a:buFont typeface="Arial" panose="020B0604020202020204" pitchFamily="34" charset="0"/>
              <a:buChar char="•"/>
            </a:pPr>
            <a:r>
              <a:rPr lang="fr-FR" dirty="0"/>
              <a:t>Les prospectus</a:t>
            </a:r>
          </a:p>
          <a:p>
            <a:pPr marL="285750" indent="-285750">
              <a:buFont typeface="Arial" panose="020B0604020202020204" pitchFamily="34" charset="0"/>
              <a:buChar char="•"/>
            </a:pPr>
            <a:r>
              <a:rPr lang="fr-FR" dirty="0"/>
              <a:t>Le parrainage</a:t>
            </a:r>
          </a:p>
          <a:p>
            <a:pPr marL="285750" indent="-285750">
              <a:buFont typeface="Arial" panose="020B0604020202020204" pitchFamily="34" charset="0"/>
              <a:buChar char="•"/>
            </a:pPr>
            <a:endParaRPr lang="fr-FR" dirty="0"/>
          </a:p>
          <a:p>
            <a:r>
              <a:rPr lang="fr-FR" dirty="0"/>
              <a:t>2 moyens supplémentaires :</a:t>
            </a:r>
          </a:p>
          <a:p>
            <a:pPr marL="285750" indent="-285750">
              <a:buFont typeface="Arial" panose="020B0604020202020204" pitchFamily="34" charset="0"/>
              <a:buChar char="•"/>
            </a:pPr>
            <a:r>
              <a:rPr lang="fr-FR" dirty="0"/>
              <a:t>Différents concours entrepreneuriaux</a:t>
            </a:r>
          </a:p>
          <a:p>
            <a:pPr marL="285750" indent="-285750">
              <a:buFont typeface="Arial" panose="020B0604020202020204" pitchFamily="34" charset="0"/>
              <a:buChar char="•"/>
            </a:pPr>
            <a:r>
              <a:rPr lang="fr-FR" dirty="0"/>
              <a:t>Différents articles de presse</a:t>
            </a:r>
          </a:p>
        </p:txBody>
      </p:sp>
      <p:sp>
        <p:nvSpPr>
          <p:cNvPr id="18" name="ZoneTexte 1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1" name="ZoneTexte 20"/>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3"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4"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22</a:t>
            </a:fld>
            <a:r>
              <a:rPr lang="fr-FR" dirty="0"/>
              <a:t>/40</a:t>
            </a:r>
            <a:endParaRPr lang="fr-FR" dirty="0"/>
          </a:p>
        </p:txBody>
      </p:sp>
    </p:spTree>
    <p:extLst>
      <p:ext uri="{BB962C8B-B14F-4D97-AF65-F5344CB8AC3E}">
        <p14:creationId xmlns:p14="http://schemas.microsoft.com/office/powerpoint/2010/main" val="21364895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7" name="Rectangle 16"/>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p:cNvSpPr txBox="1"/>
          <p:nvPr/>
        </p:nvSpPr>
        <p:spPr>
          <a:xfrm>
            <a:off x="1046205" y="1606378"/>
            <a:ext cx="184731" cy="369332"/>
          </a:xfrm>
          <a:prstGeom prst="rect">
            <a:avLst/>
          </a:prstGeom>
          <a:noFill/>
        </p:spPr>
        <p:txBody>
          <a:bodyPr wrap="none" rtlCol="0">
            <a:spAutoFit/>
          </a:bodyPr>
          <a:lstStyle/>
          <a:p>
            <a:endParaRPr lang="fr-FR" dirty="0"/>
          </a:p>
        </p:txBody>
      </p:sp>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756744" y="409904"/>
            <a:ext cx="3869970" cy="584775"/>
          </a:xfrm>
          <a:prstGeom prst="rect">
            <a:avLst/>
          </a:prstGeom>
          <a:noFill/>
        </p:spPr>
        <p:txBody>
          <a:bodyPr wrap="none" rtlCol="0">
            <a:spAutoFit/>
          </a:bodyPr>
          <a:lstStyle/>
          <a:p>
            <a:r>
              <a:rPr lang="fr-FR" sz="3200" b="1" dirty="0">
                <a:latin typeface="Century Gothic" panose="020B0502020202020204" pitchFamily="34" charset="0"/>
              </a:rPr>
              <a:t>La cible principale</a:t>
            </a:r>
          </a:p>
        </p:txBody>
      </p:sp>
      <p:sp>
        <p:nvSpPr>
          <p:cNvPr id="16" name="ZoneTexte 15"/>
          <p:cNvSpPr txBox="1"/>
          <p:nvPr/>
        </p:nvSpPr>
        <p:spPr>
          <a:xfrm>
            <a:off x="1375436" y="1320800"/>
            <a:ext cx="6600164" cy="2585323"/>
          </a:xfrm>
          <a:prstGeom prst="rect">
            <a:avLst/>
          </a:prstGeom>
          <a:noFill/>
        </p:spPr>
        <p:txBody>
          <a:bodyPr wrap="square" rtlCol="0">
            <a:spAutoFit/>
          </a:bodyPr>
          <a:lstStyle/>
          <a:p>
            <a:r>
              <a:rPr lang="fr-FR" dirty="0"/>
              <a:t>Jeune entre 18 et 25 ans</a:t>
            </a:r>
          </a:p>
          <a:p>
            <a:endParaRPr lang="fr-FR" dirty="0"/>
          </a:p>
          <a:p>
            <a:r>
              <a:rPr lang="fr-FR" dirty="0"/>
              <a:t>Etudiant ou jeune employé</a:t>
            </a:r>
          </a:p>
          <a:p>
            <a:endParaRPr lang="fr-FR" dirty="0"/>
          </a:p>
          <a:p>
            <a:r>
              <a:rPr lang="fr-FR" dirty="0"/>
              <a:t>Possède un smartphone et l’utilise régulièrement</a:t>
            </a:r>
          </a:p>
          <a:p>
            <a:pPr marL="285750" indent="-285750">
              <a:buFont typeface="Arial" panose="020B0604020202020204" pitchFamily="34" charset="0"/>
              <a:buChar char="•"/>
            </a:pPr>
            <a:r>
              <a:rPr lang="fr-FR" dirty="0"/>
              <a:t>92% ont un smartphone</a:t>
            </a:r>
          </a:p>
          <a:p>
            <a:pPr marL="285750" indent="-285750">
              <a:buFont typeface="Arial" panose="020B0604020202020204" pitchFamily="34" charset="0"/>
              <a:buChar char="•"/>
            </a:pPr>
            <a:r>
              <a:rPr lang="fr-FR" dirty="0"/>
              <a:t>95% l’utilisent quotidiennement</a:t>
            </a:r>
          </a:p>
          <a:p>
            <a:pPr marL="285750" indent="-285750">
              <a:buFont typeface="Arial" panose="020B0604020202020204" pitchFamily="34" charset="0"/>
              <a:buChar char="•"/>
            </a:pPr>
            <a:endParaRPr lang="fr-FR" dirty="0"/>
          </a:p>
          <a:p>
            <a:r>
              <a:rPr lang="fr-FR" dirty="0"/>
              <a:t>Utilise les réseaux sociaux régulièrement</a:t>
            </a:r>
          </a:p>
        </p:txBody>
      </p:sp>
      <p:sp>
        <p:nvSpPr>
          <p:cNvPr id="18" name="ZoneTexte 1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1" name="ZoneTexte 20"/>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3"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4"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23</a:t>
            </a:fld>
            <a:r>
              <a:rPr lang="fr-FR" dirty="0"/>
              <a:t>/40</a:t>
            </a:r>
            <a:endParaRPr lang="fr-FR" dirty="0"/>
          </a:p>
        </p:txBody>
      </p:sp>
    </p:spTree>
    <p:extLst>
      <p:ext uri="{BB962C8B-B14F-4D97-AF65-F5344CB8AC3E}">
        <p14:creationId xmlns:p14="http://schemas.microsoft.com/office/powerpoint/2010/main" val="18513297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p:cNvSpPr txBox="1"/>
          <p:nvPr/>
        </p:nvSpPr>
        <p:spPr>
          <a:xfrm>
            <a:off x="1046205" y="1606378"/>
            <a:ext cx="184731" cy="369332"/>
          </a:xfrm>
          <a:prstGeom prst="rect">
            <a:avLst/>
          </a:prstGeom>
          <a:noFill/>
        </p:spPr>
        <p:txBody>
          <a:bodyPr wrap="none" rtlCol="0">
            <a:spAutoFit/>
          </a:bodyPr>
          <a:lstStyle/>
          <a:p>
            <a:endParaRPr lang="fr-FR" dirty="0"/>
          </a:p>
        </p:txBody>
      </p:sp>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4" name="ZoneTexte 13"/>
          <p:cNvSpPr txBox="1"/>
          <p:nvPr/>
        </p:nvSpPr>
        <p:spPr>
          <a:xfrm>
            <a:off x="756744" y="409904"/>
            <a:ext cx="6535764" cy="584775"/>
          </a:xfrm>
          <a:prstGeom prst="rect">
            <a:avLst/>
          </a:prstGeom>
          <a:noFill/>
        </p:spPr>
        <p:txBody>
          <a:bodyPr wrap="none" rtlCol="0">
            <a:spAutoFit/>
          </a:bodyPr>
          <a:lstStyle/>
          <a:p>
            <a:r>
              <a:rPr lang="fr-FR" sz="3200" b="1" dirty="0">
                <a:latin typeface="Century Gothic" panose="020B0502020202020204" pitchFamily="34" charset="0"/>
              </a:rPr>
              <a:t>Diffusion sur les réseaux sociaux</a:t>
            </a:r>
          </a:p>
        </p:txBody>
      </p:sp>
      <p:pic>
        <p:nvPicPr>
          <p:cNvPr id="17" name="Image 16"/>
          <p:cNvPicPr>
            <a:picLocks noChangeAspect="1"/>
          </p:cNvPicPr>
          <p:nvPr/>
        </p:nvPicPr>
        <p:blipFill>
          <a:blip r:embed="rId5"/>
          <a:stretch>
            <a:fillRect/>
          </a:stretch>
        </p:blipFill>
        <p:spPr>
          <a:xfrm>
            <a:off x="6855319" y="1183304"/>
            <a:ext cx="1601579" cy="1601579"/>
          </a:xfrm>
          <a:prstGeom prst="rect">
            <a:avLst/>
          </a:prstGeom>
        </p:spPr>
      </p:pic>
      <p:pic>
        <p:nvPicPr>
          <p:cNvPr id="18" name="Image 17"/>
          <p:cNvPicPr>
            <a:picLocks noChangeAspect="1"/>
          </p:cNvPicPr>
          <p:nvPr/>
        </p:nvPicPr>
        <p:blipFill>
          <a:blip r:embed="rId6">
            <a:clrChange>
              <a:clrFrom>
                <a:srgbClr val="FFFFFF"/>
              </a:clrFrom>
              <a:clrTo>
                <a:srgbClr val="FFFFFF">
                  <a:alpha val="0"/>
                </a:srgbClr>
              </a:clrTo>
            </a:clrChange>
          </a:blip>
          <a:stretch>
            <a:fillRect/>
          </a:stretch>
        </p:blipFill>
        <p:spPr>
          <a:xfrm>
            <a:off x="6687825" y="2973508"/>
            <a:ext cx="1936566" cy="1571029"/>
          </a:xfrm>
          <a:prstGeom prst="rect">
            <a:avLst/>
          </a:prstGeom>
        </p:spPr>
      </p:pic>
      <p:pic>
        <p:nvPicPr>
          <p:cNvPr id="19" name="Image 18"/>
          <p:cNvPicPr>
            <a:picLocks noChangeAspect="1"/>
          </p:cNvPicPr>
          <p:nvPr/>
        </p:nvPicPr>
        <p:blipFill>
          <a:blip r:embed="rId7">
            <a:clrChange>
              <a:clrFrom>
                <a:srgbClr val="FFFFFE"/>
              </a:clrFrom>
              <a:clrTo>
                <a:srgbClr val="FFFFFE">
                  <a:alpha val="0"/>
                </a:srgbClr>
              </a:clrTo>
            </a:clrChange>
          </a:blip>
          <a:stretch>
            <a:fillRect/>
          </a:stretch>
        </p:blipFill>
        <p:spPr>
          <a:xfrm>
            <a:off x="6894108" y="4706327"/>
            <a:ext cx="1524000" cy="1524000"/>
          </a:xfrm>
          <a:prstGeom prst="rect">
            <a:avLst/>
          </a:prstGeom>
        </p:spPr>
      </p:pic>
      <p:sp>
        <p:nvSpPr>
          <p:cNvPr id="20" name="ZoneTexte 19"/>
          <p:cNvSpPr txBox="1"/>
          <p:nvPr/>
        </p:nvSpPr>
        <p:spPr>
          <a:xfrm>
            <a:off x="860612" y="1559859"/>
            <a:ext cx="2927596" cy="2585323"/>
          </a:xfrm>
          <a:prstGeom prst="rect">
            <a:avLst/>
          </a:prstGeom>
          <a:noFill/>
        </p:spPr>
        <p:txBody>
          <a:bodyPr wrap="none" rtlCol="0">
            <a:spAutoFit/>
          </a:bodyPr>
          <a:lstStyle/>
          <a:p>
            <a:r>
              <a:rPr lang="fr-FR" dirty="0"/>
              <a:t>3 réseaux sociaux principaux:</a:t>
            </a:r>
          </a:p>
          <a:p>
            <a:pPr marL="285750" indent="-285750">
              <a:buFont typeface="Arial" panose="020B0604020202020204" pitchFamily="34" charset="0"/>
              <a:buChar char="•"/>
            </a:pPr>
            <a:r>
              <a:rPr lang="fr-FR" dirty="0"/>
              <a:t>Facebook</a:t>
            </a:r>
          </a:p>
          <a:p>
            <a:pPr marL="285750" indent="-285750">
              <a:buFont typeface="Arial" panose="020B0604020202020204" pitchFamily="34" charset="0"/>
              <a:buChar char="•"/>
            </a:pPr>
            <a:r>
              <a:rPr lang="fr-FR" dirty="0"/>
              <a:t>Twitter</a:t>
            </a:r>
          </a:p>
          <a:p>
            <a:pPr marL="285750" indent="-285750">
              <a:buFont typeface="Arial" panose="020B0604020202020204" pitchFamily="34" charset="0"/>
              <a:buChar char="•"/>
            </a:pPr>
            <a:r>
              <a:rPr lang="fr-FR" dirty="0"/>
              <a:t>Snapchat</a:t>
            </a:r>
          </a:p>
          <a:p>
            <a:endParaRPr lang="fr-FR" dirty="0"/>
          </a:p>
          <a:p>
            <a:r>
              <a:rPr lang="fr-FR" dirty="0"/>
              <a:t>Page Facebook déjà active</a:t>
            </a:r>
          </a:p>
          <a:p>
            <a:pPr marL="285750" indent="-285750">
              <a:buFont typeface="Arial" panose="020B0604020202020204" pitchFamily="34" charset="0"/>
              <a:buChar char="•"/>
            </a:pPr>
            <a:r>
              <a:rPr lang="fr-FR" dirty="0"/>
              <a:t>114 mentions « J’aime »</a:t>
            </a:r>
          </a:p>
          <a:p>
            <a:pPr marL="285750" indent="-285750">
              <a:buFont typeface="Arial" panose="020B0604020202020204" pitchFamily="34" charset="0"/>
              <a:buChar char="•"/>
            </a:pPr>
            <a:endParaRPr lang="fr-FR" dirty="0"/>
          </a:p>
          <a:p>
            <a:endParaRPr lang="fr-FR" dirty="0"/>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6" name="ZoneTexte 25"/>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6" name="Picture 2" descr="Cisco 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23"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24</a:t>
            </a:fld>
            <a:r>
              <a:rPr lang="fr-FR" dirty="0"/>
              <a:t>/40</a:t>
            </a:r>
            <a:endParaRPr lang="fr-FR" dirty="0"/>
          </a:p>
        </p:txBody>
      </p:sp>
    </p:spTree>
    <p:extLst>
      <p:ext uri="{BB962C8B-B14F-4D97-AF65-F5344CB8AC3E}">
        <p14:creationId xmlns:p14="http://schemas.microsoft.com/office/powerpoint/2010/main" val="741394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4" name="Rectangle 23"/>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6" name="ZoneTexte 15"/>
          <p:cNvSpPr txBox="1"/>
          <p:nvPr/>
        </p:nvSpPr>
        <p:spPr>
          <a:xfrm>
            <a:off x="756744" y="409904"/>
            <a:ext cx="3930884" cy="584775"/>
          </a:xfrm>
          <a:prstGeom prst="rect">
            <a:avLst/>
          </a:prstGeom>
          <a:noFill/>
        </p:spPr>
        <p:txBody>
          <a:bodyPr wrap="none" rtlCol="0">
            <a:spAutoFit/>
          </a:bodyPr>
          <a:lstStyle/>
          <a:p>
            <a:r>
              <a:rPr lang="fr-FR" sz="3200" b="1" dirty="0">
                <a:latin typeface="Century Gothic" panose="020B0502020202020204" pitchFamily="34" charset="0"/>
              </a:rPr>
              <a:t>Diffusion sur papier</a:t>
            </a:r>
          </a:p>
        </p:txBody>
      </p:sp>
      <p:sp>
        <p:nvSpPr>
          <p:cNvPr id="21" name="ZoneTexte 20"/>
          <p:cNvSpPr txBox="1"/>
          <p:nvPr/>
        </p:nvSpPr>
        <p:spPr>
          <a:xfrm>
            <a:off x="935915" y="1366221"/>
            <a:ext cx="7917629" cy="1200329"/>
          </a:xfrm>
          <a:prstGeom prst="rect">
            <a:avLst/>
          </a:prstGeom>
          <a:noFill/>
        </p:spPr>
        <p:txBody>
          <a:bodyPr wrap="square" rtlCol="0">
            <a:spAutoFit/>
          </a:bodyPr>
          <a:lstStyle/>
          <a:p>
            <a:r>
              <a:rPr lang="fr-FR" dirty="0"/>
              <a:t>Moyen de communication principal avec les sans abri</a:t>
            </a:r>
          </a:p>
          <a:p>
            <a:endParaRPr lang="fr-FR" dirty="0"/>
          </a:p>
          <a:p>
            <a:r>
              <a:rPr lang="fr-FR" dirty="0"/>
              <a:t>Dépliant papier expliquant le concept du projet, les conditions d’accès et les démarches à effectuer</a:t>
            </a:r>
          </a:p>
        </p:txBody>
      </p:sp>
      <p:sp>
        <p:nvSpPr>
          <p:cNvPr id="23" name="ZoneTexte 22"/>
          <p:cNvSpPr txBox="1"/>
          <p:nvPr/>
        </p:nvSpPr>
        <p:spPr>
          <a:xfrm>
            <a:off x="935915" y="2696691"/>
            <a:ext cx="3410174" cy="3139321"/>
          </a:xfrm>
          <a:prstGeom prst="rect">
            <a:avLst/>
          </a:prstGeom>
          <a:noFill/>
        </p:spPr>
        <p:txBody>
          <a:bodyPr wrap="square" rtlCol="0">
            <a:spAutoFit/>
          </a:bodyPr>
          <a:lstStyle/>
          <a:p>
            <a:r>
              <a:rPr lang="fr-FR" dirty="0"/>
              <a:t>Disponible dans les associations partenaires et les commerces adhérents</a:t>
            </a:r>
          </a:p>
          <a:p>
            <a:endParaRPr lang="fr-FR" dirty="0"/>
          </a:p>
          <a:p>
            <a:r>
              <a:rPr lang="fr-FR" dirty="0"/>
              <a:t>Permet de faire connaitre le projet auprès des sans-abri et des potentiels clients</a:t>
            </a:r>
          </a:p>
          <a:p>
            <a:endParaRPr lang="fr-FR" dirty="0"/>
          </a:p>
          <a:p>
            <a:r>
              <a:rPr lang="fr-FR" dirty="0"/>
              <a:t>Permet une distribution auprès de nos associations personnelles</a:t>
            </a:r>
          </a:p>
          <a:p>
            <a:endParaRPr lang="en-US" dirty="0"/>
          </a:p>
        </p:txBody>
      </p:sp>
      <p:sp>
        <p:nvSpPr>
          <p:cNvPr id="25" name="ZoneTexte 24"/>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9" name="ZoneTexte 28"/>
          <p:cNvSpPr txBox="1"/>
          <p:nvPr/>
        </p:nvSpPr>
        <p:spPr>
          <a:xfrm>
            <a:off x="9557566"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4"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46210" y="2569088"/>
            <a:ext cx="4242079" cy="2809689"/>
          </a:xfrm>
          <a:prstGeom prst="rect">
            <a:avLst/>
          </a:prstGeom>
        </p:spPr>
      </p:pic>
      <p:sp>
        <p:nvSpPr>
          <p:cNvPr id="15"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25</a:t>
            </a:fld>
            <a:r>
              <a:rPr lang="fr-FR" dirty="0"/>
              <a:t>/40</a:t>
            </a:r>
            <a:endParaRPr lang="fr-FR" dirty="0"/>
          </a:p>
        </p:txBody>
      </p:sp>
    </p:spTree>
    <p:extLst>
      <p:ext uri="{BB962C8B-B14F-4D97-AF65-F5344CB8AC3E}">
        <p14:creationId xmlns:p14="http://schemas.microsoft.com/office/powerpoint/2010/main" val="32312596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9" name="Rectangle 18"/>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4" name="ZoneTexte 13"/>
          <p:cNvSpPr txBox="1"/>
          <p:nvPr/>
        </p:nvSpPr>
        <p:spPr>
          <a:xfrm>
            <a:off x="756744" y="409904"/>
            <a:ext cx="4842992" cy="584775"/>
          </a:xfrm>
          <a:prstGeom prst="rect">
            <a:avLst/>
          </a:prstGeom>
          <a:noFill/>
        </p:spPr>
        <p:txBody>
          <a:bodyPr wrap="none" rtlCol="0">
            <a:spAutoFit/>
          </a:bodyPr>
          <a:lstStyle/>
          <a:p>
            <a:r>
              <a:rPr lang="fr-FR" sz="3200" b="1" dirty="0">
                <a:latin typeface="Century Gothic" panose="020B0502020202020204" pitchFamily="34" charset="0"/>
              </a:rPr>
              <a:t>Système de parrainage</a:t>
            </a:r>
          </a:p>
        </p:txBody>
      </p:sp>
      <p:pic>
        <p:nvPicPr>
          <p:cNvPr id="15" name="Image 14"/>
          <p:cNvPicPr>
            <a:picLocks noChangeAspect="1"/>
          </p:cNvPicPr>
          <p:nvPr/>
        </p:nvPicPr>
        <p:blipFill>
          <a:blip r:embed="rId5"/>
          <a:stretch>
            <a:fillRect/>
          </a:stretch>
        </p:blipFill>
        <p:spPr>
          <a:xfrm>
            <a:off x="756744" y="1824291"/>
            <a:ext cx="2143125" cy="2143125"/>
          </a:xfrm>
          <a:prstGeom prst="rect">
            <a:avLst/>
          </a:prstGeom>
        </p:spPr>
      </p:pic>
      <p:pic>
        <p:nvPicPr>
          <p:cNvPr id="17" name="Picture 2" descr="Afficher l'image d'origine"/>
          <p:cNvPicPr>
            <a:picLocks noChangeAspect="1" noChangeArrowheads="1"/>
          </p:cNvPicPr>
          <p:nvPr/>
        </p:nvPicPr>
        <p:blipFill rotWithShape="1">
          <a:blip r:embed="rId6" cstate="hqprint">
            <a:extLst>
              <a:ext uri="{28A0092B-C50C-407E-A947-70E740481C1C}">
                <a14:useLocalDpi xmlns:a14="http://schemas.microsoft.com/office/drawing/2010/main" val="0"/>
              </a:ext>
            </a:extLst>
          </a:blip>
          <a:srcRect l="40378" t="-229" r="17874" b="60570"/>
          <a:stretch/>
        </p:blipFill>
        <p:spPr bwMode="auto">
          <a:xfrm>
            <a:off x="3488793" y="1824291"/>
            <a:ext cx="2256034" cy="2143126"/>
          </a:xfrm>
          <a:prstGeom prst="rect">
            <a:avLst/>
          </a:prstGeom>
          <a:noFill/>
          <a:extLst>
            <a:ext uri="{909E8E84-426E-40DD-AFC4-6F175D3DCCD1}">
              <a14:hiddenFill xmlns:a14="http://schemas.microsoft.com/office/drawing/2010/main">
                <a:solidFill>
                  <a:srgbClr val="FFFFFF"/>
                </a:solidFill>
              </a14:hiddenFill>
            </a:ext>
          </a:extLst>
        </p:spPr>
      </p:pic>
      <p:pic>
        <p:nvPicPr>
          <p:cNvPr id="18" name="Image 17"/>
          <p:cNvPicPr>
            <a:picLocks noChangeAspect="1"/>
          </p:cNvPicPr>
          <p:nvPr/>
        </p:nvPicPr>
        <p:blipFill>
          <a:blip r:embed="rId7">
            <a:clrChange>
              <a:clrFrom>
                <a:srgbClr val="000000"/>
              </a:clrFrom>
              <a:clrTo>
                <a:srgbClr val="000000">
                  <a:alpha val="0"/>
                </a:srgbClr>
              </a:clrTo>
            </a:clrChange>
          </a:blip>
          <a:stretch>
            <a:fillRect/>
          </a:stretch>
        </p:blipFill>
        <p:spPr>
          <a:xfrm>
            <a:off x="6333752" y="2025443"/>
            <a:ext cx="2472403" cy="1740823"/>
          </a:xfrm>
          <a:prstGeom prst="rect">
            <a:avLst/>
          </a:prstGeom>
        </p:spPr>
      </p:pic>
      <p:sp>
        <p:nvSpPr>
          <p:cNvPr id="20" name="ZoneTexte 19"/>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7" name="ZoneTexte 26"/>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sp>
        <p:nvSpPr>
          <p:cNvPr id="3" name="ZoneTexte 2"/>
          <p:cNvSpPr txBox="1"/>
          <p:nvPr/>
        </p:nvSpPr>
        <p:spPr>
          <a:xfrm>
            <a:off x="1220607" y="4150697"/>
            <a:ext cx="1215397" cy="646331"/>
          </a:xfrm>
          <a:prstGeom prst="rect">
            <a:avLst/>
          </a:prstGeom>
          <a:noFill/>
        </p:spPr>
        <p:txBody>
          <a:bodyPr wrap="none" rtlCol="0">
            <a:spAutoFit/>
          </a:bodyPr>
          <a:lstStyle/>
          <a:p>
            <a:pPr algn="ctr"/>
            <a:r>
              <a:rPr lang="fr-FR" dirty="0"/>
              <a:t>Luc</a:t>
            </a:r>
          </a:p>
          <a:p>
            <a:pPr algn="ctr"/>
            <a:r>
              <a:rPr lang="fr-FR" dirty="0"/>
              <a:t>ARBOGAST</a:t>
            </a:r>
          </a:p>
        </p:txBody>
      </p:sp>
      <p:sp>
        <p:nvSpPr>
          <p:cNvPr id="16" name="ZoneTexte 15"/>
          <p:cNvSpPr txBox="1"/>
          <p:nvPr/>
        </p:nvSpPr>
        <p:spPr>
          <a:xfrm>
            <a:off x="4171816" y="4150697"/>
            <a:ext cx="889987" cy="646331"/>
          </a:xfrm>
          <a:prstGeom prst="rect">
            <a:avLst/>
          </a:prstGeom>
          <a:noFill/>
        </p:spPr>
        <p:txBody>
          <a:bodyPr wrap="none" rtlCol="0">
            <a:spAutoFit/>
          </a:bodyPr>
          <a:lstStyle/>
          <a:p>
            <a:pPr algn="ctr"/>
            <a:r>
              <a:rPr lang="fr-FR" dirty="0"/>
              <a:t>Claudio</a:t>
            </a:r>
          </a:p>
          <a:p>
            <a:pPr algn="ctr"/>
            <a:r>
              <a:rPr lang="fr-FR" dirty="0"/>
              <a:t>CAPÉO</a:t>
            </a:r>
          </a:p>
        </p:txBody>
      </p:sp>
      <p:pic>
        <p:nvPicPr>
          <p:cNvPr id="21" name="Picture 2" descr="Cisco 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22"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26</a:t>
            </a:fld>
            <a:r>
              <a:rPr lang="fr-FR" dirty="0"/>
              <a:t>/40</a:t>
            </a:r>
            <a:endParaRPr lang="fr-FR" dirty="0"/>
          </a:p>
        </p:txBody>
      </p:sp>
    </p:spTree>
    <p:extLst>
      <p:ext uri="{BB962C8B-B14F-4D97-AF65-F5344CB8AC3E}">
        <p14:creationId xmlns:p14="http://schemas.microsoft.com/office/powerpoint/2010/main" val="13629147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9" name="Rectangle 18"/>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4" name="ZoneTexte 13"/>
          <p:cNvSpPr txBox="1"/>
          <p:nvPr/>
        </p:nvSpPr>
        <p:spPr>
          <a:xfrm>
            <a:off x="756744" y="409904"/>
            <a:ext cx="4948791" cy="584775"/>
          </a:xfrm>
          <a:prstGeom prst="rect">
            <a:avLst/>
          </a:prstGeom>
          <a:noFill/>
        </p:spPr>
        <p:txBody>
          <a:bodyPr wrap="none" rtlCol="0">
            <a:spAutoFit/>
          </a:bodyPr>
          <a:lstStyle/>
          <a:p>
            <a:r>
              <a:rPr lang="fr-FR" sz="3200" b="1" dirty="0">
                <a:latin typeface="Century Gothic" panose="020B0502020202020204" pitchFamily="34" charset="0"/>
              </a:rPr>
              <a:t>Plan de communication</a:t>
            </a:r>
          </a:p>
        </p:txBody>
      </p:sp>
      <p:sp>
        <p:nvSpPr>
          <p:cNvPr id="20" name="ZoneTexte 19"/>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7" name="ZoneTexte 26"/>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21"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pic>
        <p:nvPicPr>
          <p:cNvPr id="22" name="Image 21"/>
          <p:cNvPicPr>
            <a:picLocks noChangeAspect="1"/>
          </p:cNvPicPr>
          <p:nvPr/>
        </p:nvPicPr>
        <p:blipFill rotWithShape="1">
          <a:blip r:embed="rId6"/>
          <a:srcRect l="1000" t="2896" r="1369" b="4004"/>
          <a:stretch/>
        </p:blipFill>
        <p:spPr>
          <a:xfrm>
            <a:off x="153776" y="1762383"/>
            <a:ext cx="9029700" cy="3543300"/>
          </a:xfrm>
          <a:prstGeom prst="rect">
            <a:avLst/>
          </a:prstGeom>
        </p:spPr>
      </p:pic>
      <p:sp>
        <p:nvSpPr>
          <p:cNvPr id="13"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27</a:t>
            </a:fld>
            <a:r>
              <a:rPr lang="fr-FR" dirty="0"/>
              <a:t>/40</a:t>
            </a:r>
            <a:endParaRPr lang="fr-FR" dirty="0"/>
          </a:p>
        </p:txBody>
      </p:sp>
    </p:spTree>
    <p:extLst>
      <p:ext uri="{BB962C8B-B14F-4D97-AF65-F5344CB8AC3E}">
        <p14:creationId xmlns:p14="http://schemas.microsoft.com/office/powerpoint/2010/main" val="37278667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8" name="Rectangle 17"/>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0" name="ZoneTexte 9"/>
          <p:cNvSpPr txBox="1"/>
          <p:nvPr/>
        </p:nvSpPr>
        <p:spPr>
          <a:xfrm>
            <a:off x="756744" y="409904"/>
            <a:ext cx="5509842" cy="584775"/>
          </a:xfrm>
          <a:prstGeom prst="rect">
            <a:avLst/>
          </a:prstGeom>
          <a:noFill/>
        </p:spPr>
        <p:txBody>
          <a:bodyPr wrap="none" rtlCol="0">
            <a:spAutoFit/>
          </a:bodyPr>
          <a:lstStyle/>
          <a:p>
            <a:r>
              <a:rPr lang="fr-FR" sz="3200" b="1" dirty="0">
                <a:latin typeface="Century Gothic" panose="020B0502020202020204" pitchFamily="34" charset="0"/>
              </a:rPr>
              <a:t>Concours supplémentaires</a:t>
            </a:r>
          </a:p>
        </p:txBody>
      </p:sp>
      <p:pic>
        <p:nvPicPr>
          <p:cNvPr id="11" name="Picture 2" descr="Logo Concours de la Création d'entrepris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6744" y="1111125"/>
            <a:ext cx="1666192" cy="156622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https://static1.squarespace.com/static/5829d06fb8a79bc71b3877a1/t/5836de402994ca2c6bbebe6e/1485440160878/?format=1500w"/>
          <p:cNvPicPr>
            <a:picLocks noChangeAspect="1" noChangeArrowheads="1"/>
          </p:cNvPicPr>
          <p:nvPr/>
        </p:nvPicPr>
        <p:blipFill>
          <a:blip r:embed="rId6"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795195" y="1052952"/>
            <a:ext cx="1869668" cy="186717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http://entreprendre2017.com/wp-content/uploads/2016/11/head.png"/>
          <p:cNvPicPr>
            <a:picLocks noChangeAspect="1" noChangeArrowheads="1"/>
          </p:cNvPicPr>
          <p:nvPr/>
        </p:nvPicPr>
        <p:blipFill rotWithShape="1">
          <a:blip r:embed="rId7">
            <a:extLst>
              <a:ext uri="{28A0092B-C50C-407E-A947-70E740481C1C}">
                <a14:useLocalDpi xmlns:a14="http://schemas.microsoft.com/office/drawing/2010/main" val="0"/>
              </a:ext>
            </a:extLst>
          </a:blip>
          <a:srcRect l="26017" r="12317"/>
          <a:stretch/>
        </p:blipFill>
        <p:spPr bwMode="auto">
          <a:xfrm>
            <a:off x="1199663" y="2793793"/>
            <a:ext cx="3528508" cy="152586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8" descr="Défi Etudiants Entrepreneurs"/>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31971" y="1240585"/>
            <a:ext cx="1838325" cy="1981201"/>
          </a:xfrm>
          <a:prstGeom prst="rect">
            <a:avLst/>
          </a:prstGeom>
          <a:solidFill>
            <a:schemeClr val="bg2">
              <a:lumMod val="50000"/>
            </a:schemeClr>
          </a:solidFill>
        </p:spPr>
      </p:pic>
      <p:pic>
        <p:nvPicPr>
          <p:cNvPr id="16" name="Picture 10" descr="Google AdMob"/>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497659" y="4518073"/>
            <a:ext cx="5905500" cy="838201"/>
          </a:xfrm>
          <a:prstGeom prst="rect">
            <a:avLst/>
          </a:prstGeom>
          <a:noFill/>
          <a:extLst>
            <a:ext uri="{909E8E84-426E-40DD-AFC4-6F175D3DCCD1}">
              <a14:hiddenFill xmlns:a14="http://schemas.microsoft.com/office/drawing/2010/main">
                <a:solidFill>
                  <a:srgbClr val="FFFFFF"/>
                </a:solidFill>
              </a14:hiddenFill>
            </a:ext>
          </a:extLst>
        </p:spPr>
      </p:pic>
      <p:pic>
        <p:nvPicPr>
          <p:cNvPr id="17" name="Image 16"/>
          <p:cNvPicPr>
            <a:picLocks noChangeAspect="1"/>
          </p:cNvPicPr>
          <p:nvPr/>
        </p:nvPicPr>
        <p:blipFill>
          <a:blip r:embed="rId10">
            <a:clrChange>
              <a:clrFrom>
                <a:srgbClr val="FFFFFF"/>
              </a:clrFrom>
              <a:clrTo>
                <a:srgbClr val="FFFFFF">
                  <a:alpha val="0"/>
                </a:srgbClr>
              </a:clrTo>
            </a:clrChange>
          </a:blip>
          <a:stretch>
            <a:fillRect/>
          </a:stretch>
        </p:blipFill>
        <p:spPr>
          <a:xfrm>
            <a:off x="5335229" y="3269854"/>
            <a:ext cx="2209800" cy="1200150"/>
          </a:xfrm>
          <a:prstGeom prst="rect">
            <a:avLst/>
          </a:prstGeom>
        </p:spPr>
      </p:pic>
      <p:sp>
        <p:nvSpPr>
          <p:cNvPr id="19" name="ZoneTexte 18"/>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4" name="ZoneTexte 23"/>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20" name="Picture 2" descr="Cisco Logo"/>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21"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28</a:t>
            </a:fld>
            <a:r>
              <a:rPr lang="fr-FR" dirty="0"/>
              <a:t>/40</a:t>
            </a:r>
            <a:endParaRPr lang="fr-FR" dirty="0"/>
          </a:p>
        </p:txBody>
      </p:sp>
    </p:spTree>
    <p:extLst>
      <p:ext uri="{BB962C8B-B14F-4D97-AF65-F5344CB8AC3E}">
        <p14:creationId xmlns:p14="http://schemas.microsoft.com/office/powerpoint/2010/main" val="15884993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https://static.pexels.com/photos/164474/pexels-photo-164474.jpeg"/>
          <p:cNvPicPr>
            <a:picLocks noChangeAspect="1" noChangeArrowheads="1"/>
          </p:cNvPicPr>
          <p:nvPr/>
        </p:nvPicPr>
        <p:blipFill rotWithShape="1">
          <a:blip r:embed="rId2">
            <a:extLst>
              <a:ext uri="{28A0092B-C50C-407E-A947-70E740481C1C}">
                <a14:useLocalDpi xmlns:a14="http://schemas.microsoft.com/office/drawing/2010/main" val="0"/>
              </a:ext>
            </a:extLst>
          </a:blip>
          <a:srcRect t="6797" b="7341"/>
          <a:stretch/>
        </p:blipFill>
        <p:spPr bwMode="auto">
          <a:xfrm>
            <a:off x="0" y="0"/>
            <a:ext cx="12192000" cy="6978867"/>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 9"/>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0"/>
            <a:ext cx="12192000" cy="6978867"/>
          </a:xfrm>
          <a:prstGeom prst="rect">
            <a:avLst/>
          </a:prstGeom>
        </p:spPr>
      </p:pic>
      <p:sp>
        <p:nvSpPr>
          <p:cNvPr id="11" name="ZoneTexte 10"/>
          <p:cNvSpPr txBox="1"/>
          <p:nvPr/>
        </p:nvSpPr>
        <p:spPr>
          <a:xfrm>
            <a:off x="647053" y="337882"/>
            <a:ext cx="6242415"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Budgétisation</a:t>
            </a:r>
          </a:p>
        </p:txBody>
      </p:sp>
    </p:spTree>
    <p:extLst>
      <p:ext uri="{BB962C8B-B14F-4D97-AF65-F5344CB8AC3E}">
        <p14:creationId xmlns:p14="http://schemas.microsoft.com/office/powerpoint/2010/main" val="21955765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extLst>
              <a:ext uri="{28A0092B-C50C-407E-A947-70E740481C1C}">
                <a14:useLocalDpi xmlns:a14="http://schemas.microsoft.com/office/drawing/2010/main" val="0"/>
              </a:ext>
            </a:extLst>
          </a:blip>
          <a:srcRect t="7986" b="7986"/>
          <a:stretch/>
        </p:blipFill>
        <p:spPr>
          <a:xfrm>
            <a:off x="0" y="0"/>
            <a:ext cx="12192000" cy="6858000"/>
          </a:xfrm>
          <a:prstGeom prst="rect">
            <a:avLst/>
          </a:prstGeom>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12" name="ZoneTexte 11"/>
          <p:cNvSpPr txBox="1"/>
          <p:nvPr/>
        </p:nvSpPr>
        <p:spPr>
          <a:xfrm>
            <a:off x="647053" y="337882"/>
            <a:ext cx="9956572"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Présentation du projet</a:t>
            </a:r>
          </a:p>
        </p:txBody>
      </p:sp>
    </p:spTree>
    <p:extLst>
      <p:ext uri="{BB962C8B-B14F-4D97-AF65-F5344CB8AC3E}">
        <p14:creationId xmlns:p14="http://schemas.microsoft.com/office/powerpoint/2010/main" val="13091016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5" name="Rectangle 14"/>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0" name="ZoneTexte 9"/>
          <p:cNvSpPr txBox="1"/>
          <p:nvPr/>
        </p:nvSpPr>
        <p:spPr>
          <a:xfrm>
            <a:off x="756744" y="409904"/>
            <a:ext cx="2140330" cy="584775"/>
          </a:xfrm>
          <a:prstGeom prst="rect">
            <a:avLst/>
          </a:prstGeom>
          <a:noFill/>
        </p:spPr>
        <p:txBody>
          <a:bodyPr wrap="none" rtlCol="0">
            <a:spAutoFit/>
          </a:bodyPr>
          <a:lstStyle/>
          <a:p>
            <a:r>
              <a:rPr lang="fr-FR" sz="3200" b="1" dirty="0">
                <a:latin typeface="Century Gothic" panose="020B0502020202020204" pitchFamily="34" charset="0"/>
              </a:rPr>
              <a:t>Dépenses</a:t>
            </a:r>
          </a:p>
        </p:txBody>
      </p:sp>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3" name="Espace réservé du pied de page 2"/>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6" name="ZoneTexte 15"/>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18" name="ZoneTexte 17"/>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3"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30</a:t>
            </a:fld>
            <a:r>
              <a:rPr lang="fr-FR" dirty="0"/>
              <a:t>/40</a:t>
            </a:r>
            <a:endParaRPr lang="fr-FR" dirty="0"/>
          </a:p>
        </p:txBody>
      </p:sp>
      <p:pic>
        <p:nvPicPr>
          <p:cNvPr id="6" name="Image 5"/>
          <p:cNvPicPr>
            <a:picLocks noChangeAspect="1"/>
          </p:cNvPicPr>
          <p:nvPr/>
        </p:nvPicPr>
        <p:blipFill>
          <a:blip r:embed="rId6">
            <a:clrChange>
              <a:clrFrom>
                <a:srgbClr val="FFFFFF"/>
              </a:clrFrom>
              <a:clrTo>
                <a:srgbClr val="FFFFFF">
                  <a:alpha val="0"/>
                </a:srgbClr>
              </a:clrTo>
            </a:clrChange>
          </a:blip>
          <a:stretch>
            <a:fillRect/>
          </a:stretch>
        </p:blipFill>
        <p:spPr>
          <a:xfrm>
            <a:off x="2129666" y="277566"/>
            <a:ext cx="6877289" cy="5795822"/>
          </a:xfrm>
          <a:prstGeom prst="rect">
            <a:avLst/>
          </a:prstGeom>
        </p:spPr>
      </p:pic>
    </p:spTree>
    <p:extLst>
      <p:ext uri="{BB962C8B-B14F-4D97-AF65-F5344CB8AC3E}">
        <p14:creationId xmlns:p14="http://schemas.microsoft.com/office/powerpoint/2010/main" val="39788685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15" name="Rectangle 14"/>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0" name="ZoneTexte 9"/>
          <p:cNvSpPr txBox="1"/>
          <p:nvPr/>
        </p:nvSpPr>
        <p:spPr>
          <a:xfrm>
            <a:off x="756744" y="409904"/>
            <a:ext cx="1903085" cy="584775"/>
          </a:xfrm>
          <a:prstGeom prst="rect">
            <a:avLst/>
          </a:prstGeom>
          <a:noFill/>
        </p:spPr>
        <p:txBody>
          <a:bodyPr wrap="none" rtlCol="0">
            <a:spAutoFit/>
          </a:bodyPr>
          <a:lstStyle/>
          <a:p>
            <a:r>
              <a:rPr lang="fr-FR" sz="3200" b="1" dirty="0">
                <a:latin typeface="Century Gothic" panose="020B0502020202020204" pitchFamily="34" charset="0"/>
              </a:rPr>
              <a:t>Recettes</a:t>
            </a:r>
          </a:p>
        </p:txBody>
      </p:sp>
      <p:sp>
        <p:nvSpPr>
          <p:cNvPr id="3" name="Espace réservé de la date 2"/>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6" name="ZoneTexte 15"/>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18" name="ZoneTexte 17"/>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3"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31</a:t>
            </a:fld>
            <a:r>
              <a:rPr lang="fr-FR" dirty="0"/>
              <a:t>/40</a:t>
            </a:r>
            <a:endParaRPr lang="fr-FR" dirty="0"/>
          </a:p>
        </p:txBody>
      </p:sp>
      <p:pic>
        <p:nvPicPr>
          <p:cNvPr id="2" name="Image 1"/>
          <p:cNvPicPr>
            <a:picLocks noChangeAspect="1"/>
          </p:cNvPicPr>
          <p:nvPr/>
        </p:nvPicPr>
        <p:blipFill>
          <a:blip r:embed="rId6">
            <a:clrChange>
              <a:clrFrom>
                <a:srgbClr val="FFFFFF"/>
              </a:clrFrom>
              <a:clrTo>
                <a:srgbClr val="FFFFFF">
                  <a:alpha val="0"/>
                </a:srgbClr>
              </a:clrTo>
            </a:clrChange>
          </a:blip>
          <a:stretch>
            <a:fillRect/>
          </a:stretch>
        </p:blipFill>
        <p:spPr>
          <a:xfrm>
            <a:off x="722438" y="697411"/>
            <a:ext cx="8278104" cy="5115413"/>
          </a:xfrm>
          <a:prstGeom prst="rect">
            <a:avLst/>
          </a:prstGeom>
        </p:spPr>
      </p:pic>
    </p:spTree>
    <p:extLst>
      <p:ext uri="{BB962C8B-B14F-4D97-AF65-F5344CB8AC3E}">
        <p14:creationId xmlns:p14="http://schemas.microsoft.com/office/powerpoint/2010/main" val="39204691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https://static.pexels.com/photos/197309/pexels-photo-197309.jpeg"/>
          <p:cNvPicPr>
            <a:picLocks noChangeAspect="1" noChangeArrowheads="1"/>
          </p:cNvPicPr>
          <p:nvPr/>
        </p:nvPicPr>
        <p:blipFill rotWithShape="1">
          <a:blip r:embed="rId2">
            <a:extLst>
              <a:ext uri="{28A0092B-C50C-407E-A947-70E740481C1C}">
                <a14:useLocalDpi xmlns:a14="http://schemas.microsoft.com/office/drawing/2010/main" val="0"/>
              </a:ext>
            </a:extLst>
          </a:blip>
          <a:srcRect t="7500" b="6638"/>
          <a:stretch/>
        </p:blipFill>
        <p:spPr bwMode="auto">
          <a:xfrm>
            <a:off x="0" y="0"/>
            <a:ext cx="12192000" cy="6978867"/>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 9"/>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0"/>
            <a:ext cx="12192000" cy="6978867"/>
          </a:xfrm>
          <a:prstGeom prst="rect">
            <a:avLst/>
          </a:prstGeom>
        </p:spPr>
      </p:pic>
      <p:sp>
        <p:nvSpPr>
          <p:cNvPr id="11" name="ZoneTexte 10"/>
          <p:cNvSpPr txBox="1"/>
          <p:nvPr/>
        </p:nvSpPr>
        <p:spPr>
          <a:xfrm>
            <a:off x="647053" y="337882"/>
            <a:ext cx="9326592"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Ethique &amp; Législation</a:t>
            </a:r>
          </a:p>
        </p:txBody>
      </p:sp>
    </p:spTree>
    <p:extLst>
      <p:ext uri="{BB962C8B-B14F-4D97-AF65-F5344CB8AC3E}">
        <p14:creationId xmlns:p14="http://schemas.microsoft.com/office/powerpoint/2010/main" val="35628852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9" name="Rectangle 28"/>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5" name="ZoneTexte 24"/>
          <p:cNvSpPr txBox="1"/>
          <p:nvPr/>
        </p:nvSpPr>
        <p:spPr>
          <a:xfrm>
            <a:off x="756744" y="409904"/>
            <a:ext cx="7108036" cy="584775"/>
          </a:xfrm>
          <a:prstGeom prst="rect">
            <a:avLst/>
          </a:prstGeom>
          <a:noFill/>
        </p:spPr>
        <p:txBody>
          <a:bodyPr wrap="none" rtlCol="0">
            <a:spAutoFit/>
          </a:bodyPr>
          <a:lstStyle/>
          <a:p>
            <a:r>
              <a:rPr lang="fr-FR" sz="3200" b="1" dirty="0">
                <a:latin typeface="Century Gothic" panose="020B0502020202020204" pitchFamily="34" charset="0"/>
              </a:rPr>
              <a:t>Sécurité et respect de la vie privée</a:t>
            </a:r>
          </a:p>
        </p:txBody>
      </p:sp>
      <p:pic>
        <p:nvPicPr>
          <p:cNvPr id="26" name="Image 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01142" y="1659964"/>
            <a:ext cx="2866855" cy="2866855"/>
          </a:xfrm>
          <a:prstGeom prst="rect">
            <a:avLst/>
          </a:prstGeom>
        </p:spPr>
      </p:pic>
      <p:sp>
        <p:nvSpPr>
          <p:cNvPr id="28" name="ZoneTexte 27"/>
          <p:cNvSpPr txBox="1"/>
          <p:nvPr/>
        </p:nvSpPr>
        <p:spPr>
          <a:xfrm>
            <a:off x="845574" y="1582994"/>
            <a:ext cx="3602396" cy="2862322"/>
          </a:xfrm>
          <a:prstGeom prst="rect">
            <a:avLst/>
          </a:prstGeom>
          <a:noFill/>
        </p:spPr>
        <p:txBody>
          <a:bodyPr wrap="none" rtlCol="0">
            <a:spAutoFit/>
          </a:bodyPr>
          <a:lstStyle/>
          <a:p>
            <a:r>
              <a:rPr lang="en-US" dirty="0"/>
              <a:t>CNIL:</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Conservation des données</a:t>
            </a:r>
          </a:p>
          <a:p>
            <a:pPr marL="285750" indent="-285750">
              <a:buFont typeface="Arial" panose="020B0604020202020204" pitchFamily="34" charset="0"/>
              <a:buChar char="•"/>
            </a:pPr>
            <a:r>
              <a:rPr lang="fr-FR" dirty="0"/>
              <a:t>Sécurisation des données</a:t>
            </a:r>
          </a:p>
          <a:p>
            <a:pPr marL="285750" indent="-285750">
              <a:buFont typeface="Arial" panose="020B0604020202020204" pitchFamily="34" charset="0"/>
              <a:buChar char="•"/>
            </a:pPr>
            <a:r>
              <a:rPr lang="fr-FR" dirty="0"/>
              <a:t>Droit d’accès aux données</a:t>
            </a:r>
          </a:p>
          <a:p>
            <a:pPr marL="285750" indent="-285750">
              <a:buFont typeface="Arial" panose="020B0604020202020204" pitchFamily="34" charset="0"/>
              <a:buChar char="•"/>
            </a:pPr>
            <a:endParaRPr lang="fr-FR" dirty="0"/>
          </a:p>
          <a:p>
            <a:endParaRPr lang="fr-FR" dirty="0"/>
          </a:p>
          <a:p>
            <a:r>
              <a:rPr lang="fr-FR" dirty="0"/>
              <a:t>Déclaration “Fichier client-prospect”</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endParaRPr lang="fr-FR" dirty="0"/>
          </a:p>
        </p:txBody>
      </p:sp>
      <p:sp>
        <p:nvSpPr>
          <p:cNvPr id="30" name="ZoneTexte 29"/>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2" name="ZoneTexte 31"/>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4" name="Picture 2" descr="Cisco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5"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33</a:t>
            </a:fld>
            <a:r>
              <a:rPr lang="fr-FR" dirty="0"/>
              <a:t>/40</a:t>
            </a:r>
            <a:endParaRPr lang="fr-FR" dirty="0"/>
          </a:p>
        </p:txBody>
      </p:sp>
    </p:spTree>
    <p:extLst>
      <p:ext uri="{BB962C8B-B14F-4D97-AF65-F5344CB8AC3E}">
        <p14:creationId xmlns:p14="http://schemas.microsoft.com/office/powerpoint/2010/main" val="34182524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0" name="Ellipse 9"/>
          <p:cNvSpPr/>
          <p:nvPr/>
        </p:nvSpPr>
        <p:spPr>
          <a:xfrm>
            <a:off x="2171366" y="3395915"/>
            <a:ext cx="1604957" cy="15143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Ecriture des statuts</a:t>
            </a:r>
          </a:p>
        </p:txBody>
      </p:sp>
      <p:sp>
        <p:nvSpPr>
          <p:cNvPr id="11" name="Ellipse 10"/>
          <p:cNvSpPr/>
          <p:nvPr/>
        </p:nvSpPr>
        <p:spPr>
          <a:xfrm>
            <a:off x="706333" y="1584657"/>
            <a:ext cx="1604957" cy="15143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t>7 fondateurs </a:t>
            </a:r>
          </a:p>
          <a:p>
            <a:pPr algn="ctr"/>
            <a:r>
              <a:rPr lang="fr-FR" sz="1600" dirty="0"/>
              <a:t>3 membres</a:t>
            </a:r>
          </a:p>
        </p:txBody>
      </p:sp>
      <p:sp>
        <p:nvSpPr>
          <p:cNvPr id="12" name="Ellipse 11"/>
          <p:cNvSpPr/>
          <p:nvPr/>
        </p:nvSpPr>
        <p:spPr>
          <a:xfrm>
            <a:off x="3870192" y="1517058"/>
            <a:ext cx="1604957" cy="15143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t>Dépôt de la déclaration</a:t>
            </a:r>
          </a:p>
        </p:txBody>
      </p:sp>
      <p:sp>
        <p:nvSpPr>
          <p:cNvPr id="14" name="Ellipse 13"/>
          <p:cNvSpPr/>
          <p:nvPr/>
        </p:nvSpPr>
        <p:spPr>
          <a:xfrm>
            <a:off x="7034051" y="1600589"/>
            <a:ext cx="1604957" cy="15143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t>Obtention du N° Siret</a:t>
            </a:r>
          </a:p>
        </p:txBody>
      </p:sp>
      <p:sp>
        <p:nvSpPr>
          <p:cNvPr id="15" name="ZoneTexte 14"/>
          <p:cNvSpPr txBox="1"/>
          <p:nvPr/>
        </p:nvSpPr>
        <p:spPr>
          <a:xfrm>
            <a:off x="241738" y="366225"/>
            <a:ext cx="5533887" cy="584775"/>
          </a:xfrm>
          <a:prstGeom prst="rect">
            <a:avLst/>
          </a:prstGeom>
          <a:noFill/>
        </p:spPr>
        <p:txBody>
          <a:bodyPr wrap="none" rtlCol="0">
            <a:spAutoFit/>
          </a:bodyPr>
          <a:lstStyle/>
          <a:p>
            <a:r>
              <a:rPr lang="fr-FR" sz="3200" b="1" dirty="0">
                <a:latin typeface="Century Gothic" panose="020B0502020202020204" pitchFamily="34" charset="0"/>
              </a:rPr>
              <a:t>Création d’une association</a:t>
            </a:r>
          </a:p>
        </p:txBody>
      </p:sp>
      <p:sp>
        <p:nvSpPr>
          <p:cNvPr id="16" name="Ellipse 15"/>
          <p:cNvSpPr/>
          <p:nvPr/>
        </p:nvSpPr>
        <p:spPr>
          <a:xfrm>
            <a:off x="5475149" y="3395915"/>
            <a:ext cx="1604957" cy="15143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t>Inscription au journal officiel</a:t>
            </a:r>
          </a:p>
        </p:txBody>
      </p:sp>
      <p:sp>
        <p:nvSpPr>
          <p:cNvPr id="17" name="Flèche droite 16"/>
          <p:cNvSpPr/>
          <p:nvPr/>
        </p:nvSpPr>
        <p:spPr>
          <a:xfrm rot="3022839">
            <a:off x="2040212" y="2873847"/>
            <a:ext cx="560439" cy="6587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lèche droite 17"/>
          <p:cNvSpPr/>
          <p:nvPr/>
        </p:nvSpPr>
        <p:spPr>
          <a:xfrm rot="3022839">
            <a:off x="5217552" y="2874216"/>
            <a:ext cx="560439" cy="6587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lèche droite 18"/>
          <p:cNvSpPr/>
          <p:nvPr/>
        </p:nvSpPr>
        <p:spPr>
          <a:xfrm rot="18594272">
            <a:off x="3496103" y="2873479"/>
            <a:ext cx="560439" cy="6587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lèche droite 19"/>
          <p:cNvSpPr/>
          <p:nvPr/>
        </p:nvSpPr>
        <p:spPr>
          <a:xfrm rot="18594272">
            <a:off x="6776431" y="2873478"/>
            <a:ext cx="560439" cy="6587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23"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24"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34</a:t>
            </a:fld>
            <a:r>
              <a:rPr lang="fr-FR" dirty="0"/>
              <a:t>/40</a:t>
            </a:r>
            <a:endParaRPr lang="fr-FR" dirty="0"/>
          </a:p>
        </p:txBody>
      </p:sp>
    </p:spTree>
    <p:extLst>
      <p:ext uri="{BB962C8B-B14F-4D97-AF65-F5344CB8AC3E}">
        <p14:creationId xmlns:p14="http://schemas.microsoft.com/office/powerpoint/2010/main" val="34039676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241738" y="366225"/>
            <a:ext cx="849913" cy="584775"/>
          </a:xfrm>
          <a:prstGeom prst="rect">
            <a:avLst/>
          </a:prstGeom>
          <a:noFill/>
        </p:spPr>
        <p:txBody>
          <a:bodyPr wrap="none" rtlCol="0">
            <a:spAutoFit/>
          </a:bodyPr>
          <a:lstStyle/>
          <a:p>
            <a:r>
              <a:rPr lang="fr-FR" sz="3200" b="1" dirty="0">
                <a:latin typeface="Century Gothic" panose="020B0502020202020204" pitchFamily="34" charset="0"/>
              </a:rPr>
              <a:t>RSE</a:t>
            </a:r>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VII. Conclusion</a:t>
            </a:r>
          </a:p>
        </p:txBody>
      </p:sp>
      <p:pic>
        <p:nvPicPr>
          <p:cNvPr id="23"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760429" y="1519358"/>
            <a:ext cx="4406976" cy="3416320"/>
          </a:xfrm>
          <a:prstGeom prst="rect">
            <a:avLst/>
          </a:prstGeom>
          <a:noFill/>
        </p:spPr>
        <p:txBody>
          <a:bodyPr wrap="none" rtlCol="0">
            <a:spAutoFit/>
          </a:bodyPr>
          <a:lstStyle/>
          <a:p>
            <a:pPr marL="285750" indent="-285750">
              <a:buFont typeface="Arial" panose="020B0604020202020204" pitchFamily="34" charset="0"/>
              <a:buChar char="•"/>
            </a:pPr>
            <a:r>
              <a:rPr lang="fr-FR" dirty="0">
                <a:latin typeface="Century Gothic" panose="020B0502020202020204" pitchFamily="34" charset="0"/>
              </a:rPr>
              <a:t>Par les humains et pour les humains</a:t>
            </a:r>
          </a:p>
          <a:p>
            <a:endParaRPr lang="fr-FR" dirty="0">
              <a:latin typeface="Century Gothic" panose="020B0502020202020204" pitchFamily="34" charset="0"/>
            </a:endParaRPr>
          </a:p>
          <a:p>
            <a:pPr marL="285750" indent="-285750">
              <a:buFont typeface="Arial" panose="020B0604020202020204" pitchFamily="34" charset="0"/>
              <a:buChar char="•"/>
            </a:pPr>
            <a:r>
              <a:rPr lang="fr-FR" dirty="0">
                <a:latin typeface="Century Gothic" panose="020B0502020202020204" pitchFamily="34" charset="0"/>
              </a:rPr>
              <a:t>Favorise l’interaction sociale</a:t>
            </a:r>
          </a:p>
          <a:p>
            <a:endParaRPr lang="fr-FR" dirty="0">
              <a:latin typeface="Century Gothic" panose="020B0502020202020204" pitchFamily="34" charset="0"/>
            </a:endParaRPr>
          </a:p>
          <a:p>
            <a:pPr marL="285750" indent="-285750">
              <a:buFont typeface="Arial" panose="020B0604020202020204" pitchFamily="34" charset="0"/>
              <a:buChar char="•"/>
            </a:pPr>
            <a:r>
              <a:rPr lang="fr-FR" dirty="0">
                <a:latin typeface="Century Gothic" panose="020B0502020202020204" pitchFamily="34" charset="0"/>
              </a:rPr>
              <a:t>Démarche écologique (lecteur de</a:t>
            </a:r>
          </a:p>
          <a:p>
            <a:r>
              <a:rPr lang="fr-FR" dirty="0">
                <a:latin typeface="Century Gothic" panose="020B0502020202020204" pitchFamily="34" charset="0"/>
              </a:rPr>
              <a:t>     badge, transports)</a:t>
            </a:r>
          </a:p>
          <a:p>
            <a:endParaRPr lang="fr-FR" dirty="0">
              <a:latin typeface="Century Gothic" panose="020B0502020202020204" pitchFamily="34" charset="0"/>
            </a:endParaRPr>
          </a:p>
          <a:p>
            <a:pPr marL="285750" indent="-285750">
              <a:buFont typeface="Arial" panose="020B0604020202020204" pitchFamily="34" charset="0"/>
              <a:buChar char="•"/>
            </a:pPr>
            <a:r>
              <a:rPr lang="fr-FR" dirty="0">
                <a:latin typeface="Century Gothic" panose="020B0502020202020204" pitchFamily="34" charset="0"/>
              </a:rPr>
              <a:t>Une demande forte des </a:t>
            </a:r>
          </a:p>
          <a:p>
            <a:r>
              <a:rPr lang="fr-FR" dirty="0">
                <a:latin typeface="Century Gothic" panose="020B0502020202020204" pitchFamily="34" charset="0"/>
              </a:rPr>
              <a:t>     consommateurs </a:t>
            </a:r>
          </a:p>
          <a:p>
            <a:pPr marL="285750" indent="-285750">
              <a:buFont typeface="Arial" panose="020B0604020202020204" pitchFamily="34" charset="0"/>
              <a:buChar char="•"/>
            </a:pPr>
            <a:endParaRPr lang="fr-FR" dirty="0">
              <a:latin typeface="Century Gothic" panose="020B0502020202020204" pitchFamily="34" charset="0"/>
            </a:endParaRPr>
          </a:p>
          <a:p>
            <a:pPr marL="285750" indent="-285750">
              <a:buFont typeface="Arial" panose="020B0604020202020204" pitchFamily="34" charset="0"/>
              <a:buChar char="•"/>
            </a:pPr>
            <a:r>
              <a:rPr lang="fr-FR" dirty="0">
                <a:latin typeface="Century Gothic" panose="020B0502020202020204" pitchFamily="34" charset="0"/>
              </a:rPr>
              <a:t>Des entreprises qui cherchent à</a:t>
            </a:r>
          </a:p>
          <a:p>
            <a:r>
              <a:rPr lang="fr-FR" dirty="0">
                <a:latin typeface="Century Gothic" panose="020B0502020202020204" pitchFamily="34" charset="0"/>
              </a:rPr>
              <a:t>     embellir leur image.</a:t>
            </a:r>
          </a:p>
        </p:txBody>
      </p:sp>
      <p:pic>
        <p:nvPicPr>
          <p:cNvPr id="13" name="Image 12"/>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118389" y="1266118"/>
            <a:ext cx="3988440" cy="3977999"/>
          </a:xfrm>
          <a:prstGeom prst="rect">
            <a:avLst/>
          </a:prstGeom>
        </p:spPr>
      </p:pic>
      <p:sp>
        <p:nvSpPr>
          <p:cNvPr id="14"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35</a:t>
            </a:fld>
            <a:r>
              <a:rPr lang="fr-FR" dirty="0"/>
              <a:t>/40</a:t>
            </a:r>
            <a:endParaRPr lang="fr-FR" dirty="0"/>
          </a:p>
        </p:txBody>
      </p:sp>
    </p:spTree>
    <p:extLst>
      <p:ext uri="{BB962C8B-B14F-4D97-AF65-F5344CB8AC3E}">
        <p14:creationId xmlns:p14="http://schemas.microsoft.com/office/powerpoint/2010/main" val="1473576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extLst>
              <a:ext uri="{28A0092B-C50C-407E-A947-70E740481C1C}">
                <a14:useLocalDpi xmlns:a14="http://schemas.microsoft.com/office/drawing/2010/main" val="0"/>
              </a:ext>
            </a:extLst>
          </a:blip>
          <a:srcRect t="7819" b="7817"/>
          <a:stretch/>
        </p:blipFill>
        <p:spPr>
          <a:xfrm>
            <a:off x="0" y="-1"/>
            <a:ext cx="12192000" cy="6858001"/>
          </a:xfrm>
          <a:prstGeom prst="rect">
            <a:avLst/>
          </a:prstGeom>
        </p:spPr>
      </p:pic>
      <p:pic>
        <p:nvPicPr>
          <p:cNvPr id="10" name="Image 9"/>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1"/>
            <a:ext cx="12192000" cy="6978867"/>
          </a:xfrm>
          <a:prstGeom prst="rect">
            <a:avLst/>
          </a:prstGeom>
        </p:spPr>
      </p:pic>
      <p:sp>
        <p:nvSpPr>
          <p:cNvPr id="11" name="ZoneTexte 10"/>
          <p:cNvSpPr txBox="1"/>
          <p:nvPr/>
        </p:nvSpPr>
        <p:spPr>
          <a:xfrm>
            <a:off x="647053" y="337882"/>
            <a:ext cx="6277681"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CONCLUSION</a:t>
            </a:r>
          </a:p>
        </p:txBody>
      </p:sp>
    </p:spTree>
    <p:extLst>
      <p:ext uri="{BB962C8B-B14F-4D97-AF65-F5344CB8AC3E}">
        <p14:creationId xmlns:p14="http://schemas.microsoft.com/office/powerpoint/2010/main" val="8602399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241738" y="366225"/>
            <a:ext cx="2411238" cy="584775"/>
          </a:xfrm>
          <a:prstGeom prst="rect">
            <a:avLst/>
          </a:prstGeom>
          <a:noFill/>
        </p:spPr>
        <p:txBody>
          <a:bodyPr wrap="none" rtlCol="0">
            <a:spAutoFit/>
          </a:bodyPr>
          <a:lstStyle/>
          <a:p>
            <a:r>
              <a:rPr lang="fr-FR" sz="3200" b="1" dirty="0">
                <a:latin typeface="Century Gothic" panose="020B0502020202020204" pitchFamily="34" charset="0"/>
              </a:rPr>
              <a:t>Conclusion</a:t>
            </a:r>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VII. Conclusion</a:t>
            </a:r>
          </a:p>
        </p:txBody>
      </p:sp>
      <p:pic>
        <p:nvPicPr>
          <p:cNvPr id="11"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708049" y="2131733"/>
            <a:ext cx="4721164" cy="2246769"/>
          </a:xfrm>
          <a:prstGeom prst="rect">
            <a:avLst/>
          </a:prstGeom>
          <a:noFill/>
        </p:spPr>
        <p:txBody>
          <a:bodyPr wrap="none" rtlCol="0">
            <a:spAutoFit/>
          </a:bodyPr>
          <a:lstStyle/>
          <a:p>
            <a:pPr marL="285750" indent="-285750">
              <a:buFont typeface="Arial" panose="020B0604020202020204" pitchFamily="34" charset="0"/>
              <a:buChar char="•"/>
            </a:pPr>
            <a:r>
              <a:rPr lang="fr-FR" sz="2000" dirty="0">
                <a:latin typeface="Century Gothic" panose="020B0502020202020204" pitchFamily="34" charset="0"/>
              </a:rPr>
              <a:t>Un projet multidisciplinaire </a:t>
            </a:r>
          </a:p>
          <a:p>
            <a:r>
              <a:rPr lang="fr-FR" sz="2000" dirty="0">
                <a:latin typeface="Century Gothic" panose="020B0502020202020204" pitchFamily="34" charset="0"/>
              </a:rPr>
              <a:t>     passionnant</a:t>
            </a:r>
          </a:p>
          <a:p>
            <a:pPr marL="285750" indent="-285750">
              <a:buFont typeface="Arial" panose="020B0604020202020204" pitchFamily="34" charset="0"/>
              <a:buChar char="•"/>
            </a:pPr>
            <a:endParaRPr lang="fr-FR" sz="2000" dirty="0">
              <a:latin typeface="Century Gothic" panose="020B0502020202020204" pitchFamily="34" charset="0"/>
            </a:endParaRPr>
          </a:p>
          <a:p>
            <a:pPr marL="285750" indent="-285750">
              <a:buFont typeface="Arial" panose="020B0604020202020204" pitchFamily="34" charset="0"/>
              <a:buChar char="•"/>
            </a:pPr>
            <a:r>
              <a:rPr lang="fr-FR" sz="2000" dirty="0">
                <a:latin typeface="Century Gothic" panose="020B0502020202020204" pitchFamily="34" charset="0"/>
              </a:rPr>
              <a:t>Une très bonne opportunité</a:t>
            </a:r>
          </a:p>
          <a:p>
            <a:pPr marL="285750" indent="-285750">
              <a:buFont typeface="Arial" panose="020B0604020202020204" pitchFamily="34" charset="0"/>
              <a:buChar char="•"/>
            </a:pPr>
            <a:endParaRPr lang="fr-FR" sz="2000" dirty="0">
              <a:latin typeface="Century Gothic" panose="020B0502020202020204" pitchFamily="34" charset="0"/>
            </a:endParaRPr>
          </a:p>
          <a:p>
            <a:pPr marL="285750" indent="-285750">
              <a:buFont typeface="Arial" panose="020B0604020202020204" pitchFamily="34" charset="0"/>
              <a:buChar char="•"/>
            </a:pPr>
            <a:r>
              <a:rPr lang="fr-FR" sz="2000" dirty="0">
                <a:latin typeface="Century Gothic" panose="020B0502020202020204" pitchFamily="34" charset="0"/>
              </a:rPr>
              <a:t>Une action concrète, qui impacte</a:t>
            </a:r>
          </a:p>
          <a:p>
            <a:r>
              <a:rPr lang="fr-FR" sz="2000" dirty="0">
                <a:latin typeface="Century Gothic" panose="020B0502020202020204" pitchFamily="34" charset="0"/>
              </a:rPr>
              <a:t>     la vie des plus démunies.</a:t>
            </a:r>
          </a:p>
        </p:txBody>
      </p:sp>
      <p:pic>
        <p:nvPicPr>
          <p:cNvPr id="13" name="Image 12"/>
          <p:cNvPicPr>
            <a:picLocks noChangeAspect="1"/>
          </p:cNvPicPr>
          <p:nvPr/>
        </p:nvPicPr>
        <p:blipFill rotWithShape="1">
          <a:blip r:embed="rId6">
            <a:extLst>
              <a:ext uri="{28A0092B-C50C-407E-A947-70E740481C1C}">
                <a14:useLocalDpi xmlns:a14="http://schemas.microsoft.com/office/drawing/2010/main" val="0"/>
              </a:ext>
            </a:extLst>
          </a:blip>
          <a:srcRect l="14415" r="15139" b="96"/>
          <a:stretch/>
        </p:blipFill>
        <p:spPr>
          <a:xfrm>
            <a:off x="5879915" y="2228670"/>
            <a:ext cx="2976643" cy="2218111"/>
          </a:xfrm>
          <a:prstGeom prst="rect">
            <a:avLst/>
          </a:prstGeom>
        </p:spPr>
      </p:pic>
      <p:sp>
        <p:nvSpPr>
          <p:cNvPr id="14"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37</a:t>
            </a:fld>
            <a:r>
              <a:rPr lang="fr-FR" dirty="0"/>
              <a:t>/40</a:t>
            </a:r>
            <a:endParaRPr lang="fr-FR" dirty="0"/>
          </a:p>
        </p:txBody>
      </p:sp>
    </p:spTree>
    <p:extLst>
      <p:ext uri="{BB962C8B-B14F-4D97-AF65-F5344CB8AC3E}">
        <p14:creationId xmlns:p14="http://schemas.microsoft.com/office/powerpoint/2010/main" val="13107860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241738" y="366225"/>
            <a:ext cx="3291286" cy="584775"/>
          </a:xfrm>
          <a:prstGeom prst="rect">
            <a:avLst/>
          </a:prstGeom>
          <a:noFill/>
        </p:spPr>
        <p:txBody>
          <a:bodyPr wrap="none" rtlCol="0">
            <a:spAutoFit/>
          </a:bodyPr>
          <a:lstStyle/>
          <a:p>
            <a:r>
              <a:rPr lang="fr-FR" sz="3200" b="1" dirty="0">
                <a:latin typeface="Century Gothic" panose="020B0502020202020204" pitchFamily="34" charset="0"/>
              </a:rPr>
              <a:t>Remerciements</a:t>
            </a:r>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VII. Conclusion</a:t>
            </a:r>
          </a:p>
        </p:txBody>
      </p:sp>
      <p:pic>
        <p:nvPicPr>
          <p:cNvPr id="11"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2495" y="3265547"/>
            <a:ext cx="2944142" cy="1552575"/>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descr="http://switchupchallenge.com/wp-content/uploads/2015/09/bloc_0_logo.png"/>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349278" y="1630367"/>
            <a:ext cx="3810000" cy="1095375"/>
          </a:xfrm>
          <a:prstGeom prst="rect">
            <a:avLst/>
          </a:prstGeom>
          <a:noFill/>
          <a:extLst>
            <a:ext uri="{909E8E84-426E-40DD-AFC4-6F175D3DCCD1}">
              <a14:hiddenFill xmlns:a14="http://schemas.microsoft.com/office/drawing/2010/main">
                <a:solidFill>
                  <a:srgbClr val="FFFFFF"/>
                </a:solidFill>
              </a14:hiddenFill>
            </a:ext>
          </a:extLst>
        </p:spPr>
      </p:pic>
      <p:pic>
        <p:nvPicPr>
          <p:cNvPr id="14" name="Image 1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194202" y="1314677"/>
            <a:ext cx="2864134" cy="1680027"/>
          </a:xfrm>
          <a:prstGeom prst="rect">
            <a:avLst/>
          </a:prstGeom>
        </p:spPr>
      </p:pic>
      <p:pic>
        <p:nvPicPr>
          <p:cNvPr id="16" name="Picture 2" descr="http://www.cps-eu.fr/dossiers/racine/articles/s-thumb/1000x665/logo-entraide-le-relais--0.jpg"/>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297596" y="3265547"/>
            <a:ext cx="1389974" cy="203430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http://www.association-abribus.fr/wp-content/uploads/2014/09/abribus_logo.png"/>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766148" y="3428999"/>
            <a:ext cx="1404809" cy="1225673"/>
          </a:xfrm>
          <a:prstGeom prst="rect">
            <a:avLst/>
          </a:prstGeom>
          <a:noFill/>
          <a:extLst>
            <a:ext uri="{909E8E84-426E-40DD-AFC4-6F175D3DCCD1}">
              <a14:hiddenFill xmlns:a14="http://schemas.microsoft.com/office/drawing/2010/main">
                <a:solidFill>
                  <a:srgbClr val="FFFFFF"/>
                </a:solidFill>
              </a14:hiddenFill>
            </a:ext>
          </a:extLst>
        </p:spPr>
      </p:pic>
      <p:sp>
        <p:nvSpPr>
          <p:cNvPr id="18"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38</a:t>
            </a:fld>
            <a:r>
              <a:rPr lang="fr-FR" dirty="0"/>
              <a:t>/40</a:t>
            </a:r>
            <a:endParaRPr lang="fr-FR" dirty="0"/>
          </a:p>
        </p:txBody>
      </p:sp>
    </p:spTree>
    <p:extLst>
      <p:ext uri="{BB962C8B-B14F-4D97-AF65-F5344CB8AC3E}">
        <p14:creationId xmlns:p14="http://schemas.microsoft.com/office/powerpoint/2010/main" val="35212155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241738" y="366225"/>
            <a:ext cx="1745991" cy="584775"/>
          </a:xfrm>
          <a:prstGeom prst="rect">
            <a:avLst/>
          </a:prstGeom>
          <a:noFill/>
        </p:spPr>
        <p:txBody>
          <a:bodyPr wrap="none" rtlCol="0">
            <a:spAutoFit/>
          </a:bodyPr>
          <a:lstStyle/>
          <a:p>
            <a:r>
              <a:rPr lang="fr-FR" sz="3200" b="1" dirty="0">
                <a:latin typeface="Century Gothic" panose="020B0502020202020204" pitchFamily="34" charset="0"/>
              </a:rPr>
              <a:t>Sources</a:t>
            </a:r>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VII. Conclusion</a:t>
            </a:r>
          </a:p>
        </p:txBody>
      </p:sp>
      <p:sp>
        <p:nvSpPr>
          <p:cNvPr id="3" name="ZoneTexte 2"/>
          <p:cNvSpPr txBox="1"/>
          <p:nvPr/>
        </p:nvSpPr>
        <p:spPr>
          <a:xfrm>
            <a:off x="241738" y="1261242"/>
            <a:ext cx="9157635" cy="2585323"/>
          </a:xfrm>
          <a:prstGeom prst="rect">
            <a:avLst/>
          </a:prstGeom>
          <a:noFill/>
        </p:spPr>
        <p:txBody>
          <a:bodyPr wrap="none" rtlCol="0">
            <a:spAutoFit/>
          </a:bodyPr>
          <a:lstStyle/>
          <a:p>
            <a:r>
              <a:rPr lang="fr-FR" dirty="0"/>
              <a:t>Icones : (1,5,14,17,31)		  : </a:t>
            </a:r>
            <a:r>
              <a:rPr lang="fr-FR" dirty="0">
                <a:solidFill>
                  <a:schemeClr val="accent1"/>
                </a:solidFill>
              </a:rPr>
              <a:t>flaticon.fr</a:t>
            </a:r>
          </a:p>
          <a:p>
            <a:r>
              <a:rPr lang="fr-FR" dirty="0"/>
              <a:t>Image plein écran (2,3,7,11,21,27,30,34): </a:t>
            </a:r>
            <a:r>
              <a:rPr lang="fr-FR" dirty="0">
                <a:solidFill>
                  <a:schemeClr val="accent1"/>
                </a:solidFill>
              </a:rPr>
              <a:t>pexels.com</a:t>
            </a:r>
          </a:p>
          <a:p>
            <a:r>
              <a:rPr lang="fr-FR" dirty="0"/>
              <a:t>Logos (10) 			  :</a:t>
            </a:r>
            <a:r>
              <a:rPr lang="fr-FR" dirty="0">
                <a:solidFill>
                  <a:schemeClr val="accent1"/>
                </a:solidFill>
              </a:rPr>
              <a:t> snapchat.org / facebook.com / twitter.com / trello.org</a:t>
            </a:r>
          </a:p>
          <a:p>
            <a:r>
              <a:rPr lang="fr-FR" dirty="0"/>
              <a:t>				    </a:t>
            </a:r>
            <a:r>
              <a:rPr lang="fr-FR" dirty="0" err="1">
                <a:solidFill>
                  <a:schemeClr val="accent1"/>
                </a:solidFill>
              </a:rPr>
              <a:t>discord.app</a:t>
            </a:r>
            <a:endParaRPr lang="fr-FR" dirty="0">
              <a:solidFill>
                <a:schemeClr val="accent1"/>
              </a:solidFill>
            </a:endParaRPr>
          </a:p>
          <a:p>
            <a:r>
              <a:rPr lang="fr-FR" dirty="0"/>
              <a:t>Prospectus			  : </a:t>
            </a:r>
            <a:r>
              <a:rPr lang="fr-FR" dirty="0">
                <a:solidFill>
                  <a:schemeClr val="accent1"/>
                </a:solidFill>
              </a:rPr>
              <a:t>lenergietoutcompris.fr</a:t>
            </a:r>
            <a:endParaRPr lang="fr-FR" dirty="0">
              <a:solidFill>
                <a:schemeClr val="accent1"/>
              </a:solidFill>
            </a:endParaRPr>
          </a:p>
          <a:p>
            <a:r>
              <a:rPr lang="fr-FR" dirty="0"/>
              <a:t>Artistes (27)			  : </a:t>
            </a:r>
            <a:r>
              <a:rPr lang="fr-FR" dirty="0">
                <a:solidFill>
                  <a:schemeClr val="accent1"/>
                </a:solidFill>
              </a:rPr>
              <a:t>ouifm.fr</a:t>
            </a:r>
          </a:p>
          <a:p>
            <a:r>
              <a:rPr lang="fr-FR" dirty="0"/>
              <a:t>Bas de page 			  : </a:t>
            </a:r>
            <a:r>
              <a:rPr lang="fr-FR" dirty="0">
                <a:solidFill>
                  <a:schemeClr val="accent1"/>
                </a:solidFill>
              </a:rPr>
              <a:t>Cti-commission.fr / exia.cesi.fr / cisco.com</a:t>
            </a:r>
          </a:p>
          <a:p>
            <a:endParaRPr lang="fr-FR" dirty="0"/>
          </a:p>
          <a:p>
            <a:endParaRPr lang="fr-FR" dirty="0"/>
          </a:p>
        </p:txBody>
      </p:sp>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13"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39</a:t>
            </a:fld>
            <a:r>
              <a:rPr lang="fr-FR" dirty="0"/>
              <a:t>/40</a:t>
            </a:r>
            <a:endParaRPr lang="fr-FR" dirty="0"/>
          </a:p>
        </p:txBody>
      </p:sp>
    </p:spTree>
    <p:extLst>
      <p:ext uri="{BB962C8B-B14F-4D97-AF65-F5344CB8AC3E}">
        <p14:creationId xmlns:p14="http://schemas.microsoft.com/office/powerpoint/2010/main" val="71342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4" name="ZoneTexte 3"/>
          <p:cNvSpPr txBox="1"/>
          <p:nvPr/>
        </p:nvSpPr>
        <p:spPr>
          <a:xfrm>
            <a:off x="756744" y="409904"/>
            <a:ext cx="3098925" cy="584775"/>
          </a:xfrm>
          <a:prstGeom prst="rect">
            <a:avLst/>
          </a:prstGeom>
          <a:noFill/>
        </p:spPr>
        <p:txBody>
          <a:bodyPr wrap="none" rtlCol="0">
            <a:spAutoFit/>
          </a:bodyPr>
          <a:lstStyle/>
          <a:p>
            <a:r>
              <a:rPr lang="fr-FR" sz="3200" b="1" dirty="0">
                <a:latin typeface="Century Gothic" panose="020B0502020202020204" pitchFamily="34" charset="0"/>
              </a:rPr>
              <a:t>Problématique</a:t>
            </a:r>
          </a:p>
        </p:txBody>
      </p:sp>
      <p:sp>
        <p:nvSpPr>
          <p:cNvPr id="13" name="Rectangle 12"/>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4" name="Image 1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96457" y="5926238"/>
            <a:ext cx="1588481" cy="931762"/>
          </a:xfrm>
          <a:prstGeom prst="rect">
            <a:avLst/>
          </a:prstGeom>
        </p:spPr>
      </p:pic>
      <p:pic>
        <p:nvPicPr>
          <p:cNvPr id="1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423"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pic>
        <p:nvPicPr>
          <p:cNvPr id="6" name="Image 5"/>
          <p:cNvPicPr>
            <a:picLocks noChangeAspect="1"/>
          </p:cNvPicPr>
          <p:nvPr/>
        </p:nvPicPr>
        <p:blipFill rotWithShape="1">
          <a:blip r:embed="rId5">
            <a:extLst>
              <a:ext uri="{28A0092B-C50C-407E-A947-70E740481C1C}">
                <a14:useLocalDpi xmlns:a14="http://schemas.microsoft.com/office/drawing/2010/main" val="0"/>
              </a:ext>
            </a:extLst>
          </a:blip>
          <a:srcRect l="126" t="20826"/>
          <a:stretch/>
        </p:blipFill>
        <p:spPr>
          <a:xfrm>
            <a:off x="1548028" y="1174069"/>
            <a:ext cx="6205943" cy="3666911"/>
          </a:xfrm>
          <a:prstGeom prst="rect">
            <a:avLst/>
          </a:prstGeom>
        </p:spPr>
      </p:pic>
      <p:sp>
        <p:nvSpPr>
          <p:cNvPr id="7" name="ZoneTexte 6"/>
          <p:cNvSpPr txBox="1"/>
          <p:nvPr/>
        </p:nvSpPr>
        <p:spPr>
          <a:xfrm>
            <a:off x="787570" y="4915851"/>
            <a:ext cx="7726860" cy="830997"/>
          </a:xfrm>
          <a:prstGeom prst="rect">
            <a:avLst/>
          </a:prstGeom>
          <a:noFill/>
        </p:spPr>
        <p:txBody>
          <a:bodyPr wrap="none" rtlCol="0">
            <a:spAutoFit/>
          </a:bodyPr>
          <a:lstStyle/>
          <a:p>
            <a:pPr algn="ctr"/>
            <a:r>
              <a:rPr lang="fr-FR" sz="2400" i="1" dirty="0">
                <a:latin typeface="Arial Rounded MT Bold" panose="020F0704030504030204" pitchFamily="34" charset="0"/>
              </a:rPr>
              <a:t>« Comment permettre à tous d’aider les sans-abris</a:t>
            </a:r>
          </a:p>
          <a:p>
            <a:pPr algn="ctr"/>
            <a:r>
              <a:rPr lang="fr-FR" sz="2400" i="1" dirty="0">
                <a:latin typeface="Arial Rounded MT Bold" panose="020F0704030504030204" pitchFamily="34" charset="0"/>
              </a:rPr>
              <a:t> grâce aux nouvelles technologies ? » </a:t>
            </a:r>
          </a:p>
        </p:txBody>
      </p:sp>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9"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4</a:t>
            </a:fld>
            <a:r>
              <a:rPr lang="fr-FR" dirty="0"/>
              <a:t>/40</a:t>
            </a:r>
          </a:p>
        </p:txBody>
      </p:sp>
      <p:sp>
        <p:nvSpPr>
          <p:cNvPr id="19" name="ZoneTexte 18"/>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6" name="Picture 2" descr="Cisco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u pied de page 1"/>
          <p:cNvSpPr>
            <a:spLocks noGrp="1"/>
          </p:cNvSpPr>
          <p:nvPr>
            <p:ph type="ftr" sz="quarter" idx="11"/>
          </p:nvPr>
        </p:nvSpPr>
        <p:spPr/>
        <p:txBody>
          <a:bodyPr/>
          <a:lstStyle/>
          <a:p>
            <a:r>
              <a:rPr lang="fr-FR"/>
              <a:t>Maxime RIFFLART; Axel GAUVRIT; Clément VACHET</a:t>
            </a:r>
          </a:p>
        </p:txBody>
      </p:sp>
    </p:spTree>
    <p:extLst>
      <p:ext uri="{BB962C8B-B14F-4D97-AF65-F5344CB8AC3E}">
        <p14:creationId xmlns:p14="http://schemas.microsoft.com/office/powerpoint/2010/main" val="3125453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1" name="Rectangle 20"/>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75436" y="5926238"/>
            <a:ext cx="1588481" cy="931762"/>
          </a:xfrm>
          <a:prstGeom prst="rect">
            <a:avLst/>
          </a:prstGeom>
        </p:spPr>
      </p:pic>
      <p:pic>
        <p:nvPicPr>
          <p:cNvPr id="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444"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5" name="ZoneTexte 14"/>
          <p:cNvSpPr txBox="1"/>
          <p:nvPr/>
        </p:nvSpPr>
        <p:spPr>
          <a:xfrm>
            <a:off x="241738" y="366225"/>
            <a:ext cx="3243196" cy="584775"/>
          </a:xfrm>
          <a:prstGeom prst="rect">
            <a:avLst/>
          </a:prstGeom>
          <a:noFill/>
        </p:spPr>
        <p:txBody>
          <a:bodyPr wrap="none" rtlCol="0">
            <a:spAutoFit/>
          </a:bodyPr>
          <a:lstStyle/>
          <a:p>
            <a:r>
              <a:rPr lang="fr-FR" sz="3200" b="1" dirty="0">
                <a:latin typeface="Century Gothic" panose="020B0502020202020204" pitchFamily="34" charset="0"/>
              </a:rPr>
              <a:t>Restez informés</a:t>
            </a:r>
          </a:p>
        </p:txBody>
      </p:sp>
      <p:sp>
        <p:nvSpPr>
          <p:cNvPr id="22" name="ZoneTexte 2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5" name="ZoneTexte 24"/>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VII. Conclusion</a:t>
            </a:r>
          </a:p>
        </p:txBody>
      </p:sp>
      <p:pic>
        <p:nvPicPr>
          <p:cNvPr id="11"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pic>
        <p:nvPicPr>
          <p:cNvPr id="16390" name="Picture 6" descr="Afficher l'image d'origine"/>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115" y="972951"/>
            <a:ext cx="2702038" cy="2252825"/>
          </a:xfrm>
          <a:prstGeom prst="rect">
            <a:avLst/>
          </a:prstGeom>
          <a:noFill/>
          <a:extLst>
            <a:ext uri="{909E8E84-426E-40DD-AFC4-6F175D3DCCD1}">
              <a14:hiddenFill xmlns:a14="http://schemas.microsoft.com/office/drawing/2010/main">
                <a:solidFill>
                  <a:srgbClr val="FFFFFF"/>
                </a:solidFill>
              </a14:hiddenFill>
            </a:ext>
          </a:extLst>
        </p:spPr>
      </p:pic>
      <p:sp>
        <p:nvSpPr>
          <p:cNvPr id="9" name="ZoneTexte 8"/>
          <p:cNvSpPr txBox="1"/>
          <p:nvPr/>
        </p:nvSpPr>
        <p:spPr>
          <a:xfrm>
            <a:off x="3934860" y="1958946"/>
            <a:ext cx="4897110" cy="584775"/>
          </a:xfrm>
          <a:prstGeom prst="rect">
            <a:avLst/>
          </a:prstGeom>
          <a:noFill/>
        </p:spPr>
        <p:txBody>
          <a:bodyPr wrap="none" rtlCol="0">
            <a:spAutoFit/>
          </a:bodyPr>
          <a:lstStyle/>
          <a:p>
            <a:r>
              <a:rPr lang="fr-FR" sz="3200" b="1" dirty="0"/>
              <a:t>Facebook.com/</a:t>
            </a:r>
            <a:r>
              <a:rPr lang="fr-FR" sz="3200" b="1" dirty="0" err="1"/>
              <a:t>SuspenDons</a:t>
            </a:r>
            <a:endParaRPr lang="fr-FR" sz="3200" b="1" dirty="0"/>
          </a:p>
        </p:txBody>
      </p:sp>
      <p:pic>
        <p:nvPicPr>
          <p:cNvPr id="16" name="Image 15"/>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241738" y="3366308"/>
            <a:ext cx="3536150" cy="1884494"/>
          </a:xfrm>
          <a:prstGeom prst="rect">
            <a:avLst/>
          </a:prstGeom>
        </p:spPr>
      </p:pic>
      <p:sp>
        <p:nvSpPr>
          <p:cNvPr id="17" name="ZoneTexte 16"/>
          <p:cNvSpPr txBox="1"/>
          <p:nvPr/>
        </p:nvSpPr>
        <p:spPr>
          <a:xfrm>
            <a:off x="4002144" y="4016167"/>
            <a:ext cx="3586495" cy="584775"/>
          </a:xfrm>
          <a:prstGeom prst="rect">
            <a:avLst/>
          </a:prstGeom>
          <a:noFill/>
        </p:spPr>
        <p:txBody>
          <a:bodyPr wrap="none" rtlCol="0">
            <a:spAutoFit/>
          </a:bodyPr>
          <a:lstStyle/>
          <a:p>
            <a:r>
              <a:rPr lang="fr-FR" sz="3200" b="1" dirty="0"/>
              <a:t>www.suspendons.fr</a:t>
            </a:r>
          </a:p>
        </p:txBody>
      </p:sp>
      <p:sp>
        <p:nvSpPr>
          <p:cNvPr id="18"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40</a:t>
            </a:fld>
            <a:r>
              <a:rPr lang="fr-FR" dirty="0"/>
              <a:t>/40</a:t>
            </a:r>
            <a:endParaRPr lang="fr-FR" dirty="0"/>
          </a:p>
        </p:txBody>
      </p:sp>
    </p:spTree>
    <p:extLst>
      <p:ext uri="{BB962C8B-B14F-4D97-AF65-F5344CB8AC3E}">
        <p14:creationId xmlns:p14="http://schemas.microsoft.com/office/powerpoint/2010/main" val="24710959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30" name="Rectangle 29"/>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4" name="Image 1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96457" y="5926238"/>
            <a:ext cx="1588481" cy="931762"/>
          </a:xfrm>
          <a:prstGeom prst="rect">
            <a:avLst/>
          </a:prstGeom>
        </p:spPr>
      </p:pic>
      <p:pic>
        <p:nvPicPr>
          <p:cNvPr id="1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423"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dirty="0"/>
              <a:t>Maxime RIFFLART; Axel GAUVRIT; Clément VACHET</a:t>
            </a: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5</a:t>
            </a:fld>
            <a:r>
              <a:rPr lang="fr-FR" dirty="0"/>
              <a:t>/40</a:t>
            </a:r>
          </a:p>
        </p:txBody>
      </p:sp>
      <p:pic>
        <p:nvPicPr>
          <p:cNvPr id="21" name="Image 20"/>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080376" y="1344403"/>
            <a:ext cx="2654842" cy="1414825"/>
          </a:xfrm>
          <a:prstGeom prst="rect">
            <a:avLst/>
          </a:prstGeom>
        </p:spPr>
      </p:pic>
      <p:pic>
        <p:nvPicPr>
          <p:cNvPr id="22" name="Image 21"/>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6815552" y="1180959"/>
            <a:ext cx="1053600" cy="1591200"/>
          </a:xfrm>
          <a:prstGeom prst="rect">
            <a:avLst/>
          </a:prstGeom>
        </p:spPr>
      </p:pic>
      <p:pic>
        <p:nvPicPr>
          <p:cNvPr id="23" name="Image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54040" y="3483254"/>
            <a:ext cx="1574480" cy="1574480"/>
          </a:xfrm>
          <a:prstGeom prst="rect">
            <a:avLst/>
          </a:prstGeom>
        </p:spPr>
      </p:pic>
      <p:pic>
        <p:nvPicPr>
          <p:cNvPr id="24" name="Graphique 8"/>
          <p:cNvPicPr>
            <a:picLocks noChangeAspect="1"/>
          </p:cNvPicPr>
          <p:nvPr/>
        </p:nvPicPr>
        <p:blipFill>
          <a:blip r:embed="rId8" cstate="hq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365814" y="3483254"/>
            <a:ext cx="1582737" cy="1582737"/>
          </a:xfrm>
          <a:prstGeom prst="rect">
            <a:avLst/>
          </a:prstGeom>
        </p:spPr>
      </p:pic>
      <p:sp>
        <p:nvSpPr>
          <p:cNvPr id="25" name="Rectangle 24"/>
          <p:cNvSpPr/>
          <p:nvPr/>
        </p:nvSpPr>
        <p:spPr>
          <a:xfrm>
            <a:off x="5685497" y="5123498"/>
            <a:ext cx="2943370" cy="646331"/>
          </a:xfrm>
          <a:prstGeom prst="rect">
            <a:avLst/>
          </a:prstGeom>
        </p:spPr>
        <p:txBody>
          <a:bodyPr wrap="none">
            <a:spAutoFit/>
          </a:bodyPr>
          <a:lstStyle/>
          <a:p>
            <a:pPr algn="ctr"/>
            <a:r>
              <a:rPr lang="fr-FR" b="1" dirty="0"/>
              <a:t>Une plateforme soutenu par </a:t>
            </a:r>
          </a:p>
          <a:p>
            <a:pPr algn="ctr"/>
            <a:r>
              <a:rPr lang="fr-FR" b="1" dirty="0"/>
              <a:t>une association loi 1901</a:t>
            </a:r>
          </a:p>
        </p:txBody>
      </p:sp>
      <p:sp>
        <p:nvSpPr>
          <p:cNvPr id="26" name="Rectangle 25"/>
          <p:cNvSpPr/>
          <p:nvPr/>
        </p:nvSpPr>
        <p:spPr>
          <a:xfrm>
            <a:off x="464531" y="2824290"/>
            <a:ext cx="3879908" cy="369332"/>
          </a:xfrm>
          <a:prstGeom prst="rect">
            <a:avLst/>
          </a:prstGeom>
        </p:spPr>
        <p:txBody>
          <a:bodyPr wrap="none">
            <a:spAutoFit/>
          </a:bodyPr>
          <a:lstStyle/>
          <a:p>
            <a:r>
              <a:rPr lang="fr-FR" b="1" dirty="0"/>
              <a:t>Un site web &amp; une application Android</a:t>
            </a:r>
          </a:p>
        </p:txBody>
      </p:sp>
      <p:sp>
        <p:nvSpPr>
          <p:cNvPr id="27" name="Rectangle 26"/>
          <p:cNvSpPr/>
          <p:nvPr/>
        </p:nvSpPr>
        <p:spPr>
          <a:xfrm>
            <a:off x="415531" y="5057734"/>
            <a:ext cx="3550331" cy="646331"/>
          </a:xfrm>
          <a:prstGeom prst="rect">
            <a:avLst/>
          </a:prstGeom>
        </p:spPr>
        <p:txBody>
          <a:bodyPr wrap="none">
            <a:spAutoFit/>
          </a:bodyPr>
          <a:lstStyle/>
          <a:p>
            <a:pPr algn="ctr"/>
            <a:r>
              <a:rPr lang="fr-FR" b="1" dirty="0"/>
              <a:t>Possibilité de financement par don </a:t>
            </a:r>
          </a:p>
          <a:p>
            <a:pPr algn="ctr"/>
            <a:r>
              <a:rPr lang="fr-FR" b="1" dirty="0"/>
              <a:t>ou gratuitement</a:t>
            </a:r>
          </a:p>
        </p:txBody>
      </p:sp>
      <p:sp>
        <p:nvSpPr>
          <p:cNvPr id="28" name="Rectangle 27"/>
          <p:cNvSpPr/>
          <p:nvPr/>
        </p:nvSpPr>
        <p:spPr>
          <a:xfrm>
            <a:off x="5279960" y="2836923"/>
            <a:ext cx="4124784" cy="369332"/>
          </a:xfrm>
          <a:prstGeom prst="rect">
            <a:avLst/>
          </a:prstGeom>
        </p:spPr>
        <p:txBody>
          <a:bodyPr wrap="none">
            <a:spAutoFit/>
          </a:bodyPr>
          <a:lstStyle/>
          <a:p>
            <a:r>
              <a:rPr lang="fr-FR" b="1" dirty="0"/>
              <a:t>Des prix négociés avec les professionnels </a:t>
            </a:r>
          </a:p>
        </p:txBody>
      </p:sp>
      <p:sp>
        <p:nvSpPr>
          <p:cNvPr id="29" name="ZoneTexte 28"/>
          <p:cNvSpPr txBox="1"/>
          <p:nvPr/>
        </p:nvSpPr>
        <p:spPr>
          <a:xfrm>
            <a:off x="756744" y="409904"/>
            <a:ext cx="2271776" cy="584775"/>
          </a:xfrm>
          <a:prstGeom prst="rect">
            <a:avLst/>
          </a:prstGeom>
          <a:noFill/>
        </p:spPr>
        <p:txBody>
          <a:bodyPr wrap="none" rtlCol="0">
            <a:spAutoFit/>
          </a:bodyPr>
          <a:lstStyle/>
          <a:p>
            <a:r>
              <a:rPr lang="fr-FR" sz="3200" b="1" dirty="0">
                <a:latin typeface="Century Gothic" panose="020B0502020202020204" pitchFamily="34" charset="0"/>
              </a:rPr>
              <a:t>La solution</a:t>
            </a:r>
          </a:p>
        </p:txBody>
      </p:sp>
      <p:sp>
        <p:nvSpPr>
          <p:cNvPr id="31" name="ZoneTexte 3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4" name="ZoneTexte 33"/>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20" name="Picture 2" descr="Cisco Logo"/>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02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30" name="Rectangle 29"/>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4" name="Image 1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96457" y="5926238"/>
            <a:ext cx="1588481" cy="931762"/>
          </a:xfrm>
          <a:prstGeom prst="rect">
            <a:avLst/>
          </a:prstGeom>
        </p:spPr>
      </p:pic>
      <p:pic>
        <p:nvPicPr>
          <p:cNvPr id="1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423"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6</a:t>
            </a:fld>
            <a:r>
              <a:rPr lang="fr-FR" dirty="0"/>
              <a:t>/40</a:t>
            </a:r>
            <a:endParaRPr lang="fr-FR" dirty="0"/>
          </a:p>
        </p:txBody>
      </p:sp>
      <p:sp>
        <p:nvSpPr>
          <p:cNvPr id="29" name="ZoneTexte 28"/>
          <p:cNvSpPr txBox="1"/>
          <p:nvPr/>
        </p:nvSpPr>
        <p:spPr>
          <a:xfrm>
            <a:off x="756744" y="409904"/>
            <a:ext cx="3305713" cy="584775"/>
          </a:xfrm>
          <a:prstGeom prst="rect">
            <a:avLst/>
          </a:prstGeom>
          <a:noFill/>
        </p:spPr>
        <p:txBody>
          <a:bodyPr wrap="none" rtlCol="0">
            <a:spAutoFit/>
          </a:bodyPr>
          <a:lstStyle/>
          <a:p>
            <a:r>
              <a:rPr lang="fr-FR" sz="3200" b="1" dirty="0">
                <a:latin typeface="Century Gothic" panose="020B0502020202020204" pitchFamily="34" charset="0"/>
              </a:rPr>
              <a:t>Cas d’utilisation</a:t>
            </a:r>
          </a:p>
        </p:txBody>
      </p:sp>
      <p:sp>
        <p:nvSpPr>
          <p:cNvPr id="31" name="ZoneTexte 3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34" name="ZoneTexte 33"/>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2" name="Image 1"/>
          <p:cNvPicPr>
            <a:picLocks noChangeAspect="1"/>
          </p:cNvPicPr>
          <p:nvPr/>
        </p:nvPicPr>
        <p:blipFill rotWithShape="1">
          <a:blip r:embed="rId5">
            <a:extLst>
              <a:ext uri="{28A0092B-C50C-407E-A947-70E740481C1C}">
                <a14:useLocalDpi xmlns:a14="http://schemas.microsoft.com/office/drawing/2010/main" val="0"/>
              </a:ext>
            </a:extLst>
          </a:blip>
          <a:srcRect b="50251"/>
          <a:stretch/>
        </p:blipFill>
        <p:spPr>
          <a:xfrm>
            <a:off x="176170" y="2091520"/>
            <a:ext cx="8940631" cy="2674958"/>
          </a:xfrm>
          <a:prstGeom prst="rect">
            <a:avLst/>
          </a:prstGeom>
        </p:spPr>
      </p:pic>
      <p:pic>
        <p:nvPicPr>
          <p:cNvPr id="3" name="Image 2"/>
          <p:cNvPicPr>
            <a:picLocks noChangeAspect="1"/>
          </p:cNvPicPr>
          <p:nvPr/>
        </p:nvPicPr>
        <p:blipFill rotWithShape="1">
          <a:blip r:embed="rId5">
            <a:extLst>
              <a:ext uri="{28A0092B-C50C-407E-A947-70E740481C1C}">
                <a14:useLocalDpi xmlns:a14="http://schemas.microsoft.com/office/drawing/2010/main" val="0"/>
              </a:ext>
            </a:extLst>
          </a:blip>
          <a:srcRect t="50146"/>
          <a:stretch/>
        </p:blipFill>
        <p:spPr>
          <a:xfrm>
            <a:off x="176170" y="2079692"/>
            <a:ext cx="8940631" cy="2680625"/>
          </a:xfrm>
          <a:prstGeom prst="rect">
            <a:avLst/>
          </a:prstGeom>
        </p:spPr>
      </p:pic>
      <p:pic>
        <p:nvPicPr>
          <p:cNvPr id="32" name="Picture 2" descr="Cisco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8272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https://static.pexels.com/photos/288477/pexels-photo-288477.jpeg"/>
          <p:cNvPicPr>
            <a:picLocks noChangeAspect="1" noChangeArrowheads="1"/>
          </p:cNvPicPr>
          <p:nvPr/>
        </p:nvPicPr>
        <p:blipFill rotWithShape="1">
          <a:blip r:embed="rId2">
            <a:extLst>
              <a:ext uri="{28A0092B-C50C-407E-A947-70E740481C1C}">
                <a14:useLocalDpi xmlns:a14="http://schemas.microsoft.com/office/drawing/2010/main" val="0"/>
              </a:ext>
            </a:extLst>
          </a:blip>
          <a:srcRect b="2500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12" name="ZoneTexte 11"/>
          <p:cNvSpPr txBox="1"/>
          <p:nvPr/>
        </p:nvSpPr>
        <p:spPr>
          <a:xfrm>
            <a:off x="647053" y="337882"/>
            <a:ext cx="5908990"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Organisation</a:t>
            </a:r>
          </a:p>
        </p:txBody>
      </p:sp>
    </p:spTree>
    <p:extLst>
      <p:ext uri="{BB962C8B-B14F-4D97-AF65-F5344CB8AC3E}">
        <p14:creationId xmlns:p14="http://schemas.microsoft.com/office/powerpoint/2010/main" val="3440325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17" name="Rectangle 16"/>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756744" y="409904"/>
            <a:ext cx="1893467" cy="584775"/>
          </a:xfrm>
          <a:prstGeom prst="rect">
            <a:avLst/>
          </a:prstGeom>
          <a:noFill/>
        </p:spPr>
        <p:txBody>
          <a:bodyPr wrap="none" rtlCol="0">
            <a:spAutoFit/>
          </a:bodyPr>
          <a:lstStyle/>
          <a:p>
            <a:r>
              <a:rPr lang="fr-FR" sz="3200" b="1" dirty="0">
                <a:latin typeface="Century Gothic" panose="020B0502020202020204" pitchFamily="34" charset="0"/>
              </a:rPr>
              <a:t>L’équipe</a:t>
            </a:r>
          </a:p>
        </p:txBody>
      </p:sp>
      <p:pic>
        <p:nvPicPr>
          <p:cNvPr id="14" name="Image 1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96457" y="5926238"/>
            <a:ext cx="1588481" cy="931762"/>
          </a:xfrm>
          <a:prstGeom prst="rect">
            <a:avLst/>
          </a:prstGeom>
        </p:spPr>
      </p:pic>
      <p:pic>
        <p:nvPicPr>
          <p:cNvPr id="1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423"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 4"/>
          <p:cNvPicPr>
            <a:picLocks noChangeAspect="1"/>
          </p:cNvPicPr>
          <p:nvPr/>
        </p:nvPicPr>
        <p:blipFill rotWithShape="1">
          <a:blip r:embed="rId5">
            <a:extLst>
              <a:ext uri="{28A0092B-C50C-407E-A947-70E740481C1C}">
                <a14:useLocalDpi xmlns:a14="http://schemas.microsoft.com/office/drawing/2010/main" val="0"/>
              </a:ext>
            </a:extLst>
          </a:blip>
          <a:srcRect l="20027" t="16660" r="18594" b="27313"/>
          <a:stretch/>
        </p:blipFill>
        <p:spPr>
          <a:xfrm>
            <a:off x="660017" y="1339073"/>
            <a:ext cx="8140757" cy="4179852"/>
          </a:xfrm>
          <a:prstGeom prst="rect">
            <a:avLst/>
          </a:prstGeom>
          <a:ln>
            <a:noFill/>
          </a:ln>
          <a:effectLst>
            <a:outerShdw blurRad="190500" algn="tl" rotWithShape="0">
              <a:srgbClr val="000000">
                <a:alpha val="70000"/>
              </a:srgbClr>
            </a:outerShdw>
          </a:effectLst>
        </p:spPr>
      </p:pic>
      <p:sp>
        <p:nvSpPr>
          <p:cNvPr id="6" name="Espace réservé de la date 5"/>
          <p:cNvSpPr>
            <a:spLocks noGrp="1"/>
          </p:cNvSpPr>
          <p:nvPr>
            <p:ph type="dt" sz="half" idx="10"/>
          </p:nvPr>
        </p:nvSpPr>
        <p:spPr>
          <a:xfrm>
            <a:off x="9406370" y="6356350"/>
            <a:ext cx="1177636" cy="365125"/>
          </a:xfrm>
        </p:spPr>
        <p:txBody>
          <a:bodyPr/>
          <a:lstStyle/>
          <a:p>
            <a:r>
              <a:rPr lang="fr-FR"/>
              <a:t>31/01/2017</a:t>
            </a:r>
          </a:p>
        </p:txBody>
      </p:sp>
      <p:sp>
        <p:nvSpPr>
          <p:cNvPr id="7" name="Espace réservé du pied de page 6"/>
          <p:cNvSpPr>
            <a:spLocks noGrp="1"/>
          </p:cNvSpPr>
          <p:nvPr>
            <p:ph type="ftr" sz="quarter" idx="11"/>
          </p:nvPr>
        </p:nvSpPr>
        <p:spPr>
          <a:xfrm>
            <a:off x="5118389" y="6343649"/>
            <a:ext cx="4114800" cy="365125"/>
          </a:xfrm>
        </p:spPr>
        <p:txBody>
          <a:bodyPr/>
          <a:lstStyle/>
          <a:p>
            <a:r>
              <a:rPr lang="fr-FR" dirty="0"/>
              <a:t>Maxime RIFFLART; Axel GAUVRIT; Clément VACHET</a:t>
            </a:r>
          </a:p>
        </p:txBody>
      </p:sp>
      <p:sp>
        <p:nvSpPr>
          <p:cNvPr id="8" name="Espace réservé du numéro de diapositive 7"/>
          <p:cNvSpPr>
            <a:spLocks noGrp="1"/>
          </p:cNvSpPr>
          <p:nvPr>
            <p:ph type="sldNum" sz="quarter" idx="12"/>
          </p:nvPr>
        </p:nvSpPr>
        <p:spPr>
          <a:xfrm>
            <a:off x="10951151" y="6356350"/>
            <a:ext cx="858982" cy="365125"/>
          </a:xfrm>
        </p:spPr>
        <p:txBody>
          <a:bodyPr/>
          <a:lstStyle/>
          <a:p>
            <a:fld id="{EA27A45B-77EB-4839-A102-834B06C26C52}" type="slidenum">
              <a:rPr lang="fr-FR" smtClean="0"/>
              <a:t>8</a:t>
            </a:fld>
            <a:r>
              <a:rPr lang="fr-FR" dirty="0"/>
              <a:t>/40</a:t>
            </a:r>
            <a:endParaRPr lang="fr-FR" dirty="0"/>
          </a:p>
        </p:txBody>
      </p:sp>
      <p:sp>
        <p:nvSpPr>
          <p:cNvPr id="18" name="ZoneTexte 1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1" name="ZoneTexte 20"/>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2" name="Picture 2" descr="Cisco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46411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18" name="Rectangle 17"/>
          <p:cNvSpPr/>
          <p:nvPr/>
        </p:nvSpPr>
        <p:spPr>
          <a:xfrm>
            <a:off x="9322677" y="-2"/>
            <a:ext cx="2869324" cy="6858002"/>
          </a:xfrm>
          <a:prstGeom prst="rect">
            <a:avLst/>
          </a:prstGeom>
          <a:solidFill>
            <a:srgbClr val="D36F4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756744" y="409904"/>
            <a:ext cx="1891865" cy="584775"/>
          </a:xfrm>
          <a:prstGeom prst="rect">
            <a:avLst/>
          </a:prstGeom>
          <a:noFill/>
        </p:spPr>
        <p:txBody>
          <a:bodyPr wrap="none" rtlCol="0">
            <a:spAutoFit/>
          </a:bodyPr>
          <a:lstStyle/>
          <a:p>
            <a:r>
              <a:rPr lang="fr-FR" sz="3200" b="1" dirty="0">
                <a:latin typeface="Century Gothic" panose="020B0502020202020204" pitchFamily="34" charset="0"/>
              </a:rPr>
              <a:t>Planning</a:t>
            </a:r>
          </a:p>
        </p:txBody>
      </p:sp>
      <p:pic>
        <p:nvPicPr>
          <p:cNvPr id="14" name="Image 1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396457" y="5926238"/>
            <a:ext cx="1588481" cy="931762"/>
          </a:xfrm>
          <a:prstGeom prst="rect">
            <a:avLst/>
          </a:prstGeom>
        </p:spPr>
      </p:pic>
      <p:pic>
        <p:nvPicPr>
          <p:cNvPr id="15" name="Picture 6" descr="Afficher l'image d'origine"/>
          <p:cNvPicPr>
            <a:picLocks noChangeAspect="1" noChangeArrowheads="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423" y="5926237"/>
            <a:ext cx="1472880" cy="931761"/>
          </a:xfrm>
          <a:prstGeom prst="rect">
            <a:avLst/>
          </a:prstGeom>
          <a:noFill/>
          <a:extLst>
            <a:ext uri="{909E8E84-426E-40DD-AFC4-6F175D3DCCD1}">
              <a14:hiddenFill xmlns:a14="http://schemas.microsoft.com/office/drawing/2010/main">
                <a:solidFill>
                  <a:srgbClr val="FFFFFF"/>
                </a:solidFill>
              </a14:hiddenFill>
            </a:ext>
          </a:extLst>
        </p:spPr>
      </p:pic>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9</a:t>
            </a:fld>
            <a:r>
              <a:rPr lang="fr-FR" dirty="0"/>
              <a:t>/40</a:t>
            </a:r>
            <a:endParaRPr lang="fr-FR" dirty="0"/>
          </a:p>
        </p:txBody>
      </p:sp>
      <p:sp>
        <p:nvSpPr>
          <p:cNvPr id="19" name="ZoneTexte 18"/>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3" name="ZoneTexte 22"/>
          <p:cNvSpPr txBox="1"/>
          <p:nvPr/>
        </p:nvSpPr>
        <p:spPr>
          <a:xfrm>
            <a:off x="9546933" y="1131460"/>
            <a:ext cx="2505867" cy="4247317"/>
          </a:xfrm>
          <a:prstGeom prst="rect">
            <a:avLst/>
          </a:prstGeom>
          <a:noFill/>
        </p:spPr>
        <p:txBody>
          <a:bodyPr wrap="square" rtlCol="0">
            <a:spAutoFit/>
          </a:bodyPr>
          <a:lstStyle/>
          <a:p>
            <a:r>
              <a:rPr lang="fr-FR"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2" name="Picture 2" descr="Cisco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631" y="6073388"/>
            <a:ext cx="1228965" cy="648087"/>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 1"/>
          <p:cNvPicPr>
            <a:picLocks noChangeAspect="1"/>
          </p:cNvPicPr>
          <p:nvPr/>
        </p:nvPicPr>
        <p:blipFill>
          <a:blip r:embed="rId6">
            <a:clrChange>
              <a:clrFrom>
                <a:srgbClr val="FFFFFF"/>
              </a:clrFrom>
              <a:clrTo>
                <a:srgbClr val="FFFFFF">
                  <a:alpha val="0"/>
                </a:srgbClr>
              </a:clrTo>
            </a:clrChange>
          </a:blip>
          <a:stretch>
            <a:fillRect/>
          </a:stretch>
        </p:blipFill>
        <p:spPr>
          <a:xfrm>
            <a:off x="445770" y="1862635"/>
            <a:ext cx="8412480" cy="2600221"/>
          </a:xfrm>
          <a:prstGeom prst="rect">
            <a:avLst/>
          </a:prstGeom>
        </p:spPr>
      </p:pic>
    </p:spTree>
    <p:extLst>
      <p:ext uri="{BB962C8B-B14F-4D97-AF65-F5344CB8AC3E}">
        <p14:creationId xmlns:p14="http://schemas.microsoft.com/office/powerpoint/2010/main" val="2908499361"/>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1611</TotalTime>
  <Words>3017</Words>
  <Application>Microsoft Office PowerPoint</Application>
  <PresentationFormat>Grand écran</PresentationFormat>
  <Paragraphs>804</Paragraphs>
  <Slides>40</Slides>
  <Notes>26</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40</vt:i4>
      </vt:variant>
    </vt:vector>
  </HeadingPairs>
  <TitlesOfParts>
    <vt:vector size="48" baseType="lpstr">
      <vt:lpstr>Arial</vt:lpstr>
      <vt:lpstr>Arial Rounded MT Bold</vt:lpstr>
      <vt:lpstr>Calibri</vt:lpstr>
      <vt:lpstr>Calibri Light</vt:lpstr>
      <vt:lpstr>Century Gothic</vt:lpstr>
      <vt:lpstr>Prestige Elite Std</vt:lpstr>
      <vt:lpstr>Wingdings</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Clement Vachet</dc:creator>
  <cp:lastModifiedBy>RIFFLART MAXIME</cp:lastModifiedBy>
  <cp:revision>124</cp:revision>
  <dcterms:created xsi:type="dcterms:W3CDTF">2017-01-23T08:36:10Z</dcterms:created>
  <dcterms:modified xsi:type="dcterms:W3CDTF">2017-01-31T10:19:03Z</dcterms:modified>
</cp:coreProperties>
</file>

<file path=docProps/thumbnail.jpeg>
</file>